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4" r:id="rId4"/>
    <p:sldMasterId id="2147483696" r:id="rId5"/>
  </p:sldMasterIdLst>
  <p:notesMasterIdLst>
    <p:notesMasterId r:id="rId41"/>
  </p:notesMasterIdLst>
  <p:sldIdLst>
    <p:sldId id="256" r:id="rId6"/>
    <p:sldId id="300" r:id="rId7"/>
    <p:sldId id="257" r:id="rId8"/>
    <p:sldId id="301" r:id="rId9"/>
    <p:sldId id="259" r:id="rId10"/>
    <p:sldId id="261" r:id="rId11"/>
    <p:sldId id="260" r:id="rId12"/>
    <p:sldId id="262" r:id="rId13"/>
    <p:sldId id="264" r:id="rId14"/>
    <p:sldId id="265" r:id="rId15"/>
    <p:sldId id="266" r:id="rId16"/>
    <p:sldId id="292" r:id="rId17"/>
    <p:sldId id="267" r:id="rId18"/>
    <p:sldId id="293" r:id="rId19"/>
    <p:sldId id="269" r:id="rId20"/>
    <p:sldId id="294" r:id="rId21"/>
    <p:sldId id="295" r:id="rId22"/>
    <p:sldId id="297" r:id="rId23"/>
    <p:sldId id="298" r:id="rId24"/>
    <p:sldId id="299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7" r:id="rId35"/>
    <p:sldId id="290" r:id="rId36"/>
    <p:sldId id="291" r:id="rId37"/>
    <p:sldId id="289" r:id="rId38"/>
    <p:sldId id="303" r:id="rId39"/>
    <p:sldId id="30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06/relationships/legacyDocTextInfo" Target="legacyDocTextInfo.bin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2.bin"/><Relationship Id="rId3" Type="http://schemas.microsoft.com/office/2006/relationships/legacyDiagramText" Target="legacyDiagramText7.bin"/><Relationship Id="rId7" Type="http://schemas.microsoft.com/office/2006/relationships/legacyDiagramText" Target="legacyDiagramText11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0.bin"/><Relationship Id="rId7" Type="http://schemas.microsoft.com/office/2006/relationships/legacyDiagramText" Target="legacyDiagramText24.bin"/><Relationship Id="rId2" Type="http://schemas.microsoft.com/office/2006/relationships/legacyDiagramText" Target="legacyDiagramText19.bin"/><Relationship Id="rId1" Type="http://schemas.microsoft.com/office/2006/relationships/legacyDiagramText" Target="legacyDiagramText18.bin"/><Relationship Id="rId6" Type="http://schemas.microsoft.com/office/2006/relationships/legacyDiagramText" Target="legacyDiagramText23.bin"/><Relationship Id="rId5" Type="http://schemas.microsoft.com/office/2006/relationships/legacyDiagramText" Target="legacyDiagramText22.bin"/><Relationship Id="rId4" Type="http://schemas.microsoft.com/office/2006/relationships/legacyDiagramText" Target="legacyDiagramText2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1F211F-FD5B-44FE-98D6-FBA2EF240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B6C7-3469-42E2-8110-7CF38BB6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4C6D-6D33-4A13-94E3-8DF57F574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6345F-E858-45BB-BB54-0E01D4549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B239-3CBC-4014-B3D8-E735E4F21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18192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2788" y="35750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547936E1-D4B6-42BD-9E0E-F203E21B6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B4CCD7DA-2C08-4EAF-936C-2977A7A31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CA542C90-F634-4779-9DF1-278638C24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9288" y="1600200"/>
            <a:ext cx="35067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8475" y="1600200"/>
            <a:ext cx="3508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F93802AD-23CE-4247-8CAA-54B744F15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32756604-F1ED-4376-97AB-1B662BFDD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6FF000E2-65A3-4E58-9D02-4A41DF173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92F8B1CB-0FFA-4F28-B9EC-9DE676EF1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DE87-76D9-4910-B29F-E811F0C94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153306AE-B9E4-437D-9972-A1A28766E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B438B782-D0CA-47E5-84DA-96F9D4D58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2528DF3A-D5C2-4604-A220-7731E50D9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6150" y="274638"/>
            <a:ext cx="17907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19288" y="274638"/>
            <a:ext cx="522446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7868B500-C416-456E-9826-0A6D5044E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fld id="{5BC6F55F-2F96-4272-A54B-40E5F16ED5C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159B3D1D-6B48-4AE1-A7D5-BC3BEFCC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3E775219-1A1C-4009-BA84-A307E2DBD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30430B97-DE52-4604-9D69-9166D03E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C4512E00-F105-4747-8EBC-3DBFEBF1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43EF6303-054D-4982-A5FA-391A98903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72B6-E51F-44B2-96E4-B0A30BDF1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F9FE1CD4-E78C-4551-A431-C1C97B2F1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8EB49200-7DD0-41AD-8864-661A75BAC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ABAA92CD-103C-4BB1-9223-DE2E9CD0E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fld id="{27C85EF3-9232-40F3-B4C0-1BF22081F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F834-3F0A-4174-844D-EBBCA8B55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8AB6-BC15-4D0F-92A7-989627845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68AA-CF52-43C4-9572-FF16CE07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52A9-4053-4D98-A016-20519508F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9913-2893-4D63-90CF-BED1E44CD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DFC1-5B96-4FE1-A3EE-728BD728D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959D-3BD7-43B9-A34A-DE62560CD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F5AB-A847-4479-97FA-05BCEEA6C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ED5F-6A94-4F35-9E72-4EF14ECD1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6C84-95FF-4C56-9FF1-C00DB4C2F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CB86-CBF5-47C1-BB29-E32F289F9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B108-5747-42D0-9D09-23AD642F8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0E87C1-AAD7-492B-A287-CE0B5C5D9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725F1-C4D9-4695-B0D4-7B6DD18D0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88264-5A45-435F-B7E2-18436F9B7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7DF8-AC4B-4B40-AE26-36D852670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5CA9-DC8E-4757-BF79-10F6389B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68D3-2D8B-4D9E-88D8-4F445208F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03F7D-9FB1-4EC5-9D3C-A294BBC86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1FD1D-02A5-48CB-95E2-D919B27C9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FC07C-AAE6-4DB8-A475-7A1F15B82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D6C05-D20A-445A-B1D9-4C23E4C4A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025F-A247-4751-8499-DDFD5DA5C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706A1-1C99-4D38-A3B2-DDCCF4EA6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27AB-9FB8-4269-A662-CFE0CA110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385C-98A3-47FE-8B5A-0D992C66C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8F60-A1AE-43D1-BAC4-C0AAEA53A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AA2F1-CCB7-4CD5-9B01-D5F182184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B6D03D-ABE2-4F32-A57E-6C40E1C52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9288" y="274638"/>
            <a:ext cx="7167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9288" y="1600200"/>
            <a:ext cx="7167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EDDEC-7941-4DCD-9B5C-F39DF5FE9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00000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00000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00000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C5C9654-4C74-4D6F-92E8-419D6EF99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D8B25C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D8B25C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E4B5AF-EB6D-4422-AD20-8C35581A7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int1234ыярфенш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A5C000D-DAA9-4C9C-8D8A-AC9CAD951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40306s016.edusite.ru/images/p17_book.jpg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785938"/>
            <a:ext cx="8559800" cy="4679950"/>
          </a:xfrm>
        </p:spPr>
        <p:txBody>
          <a:bodyPr/>
          <a:lstStyle/>
          <a:p>
            <a:pPr eaLnBrk="1" hangingPunct="1"/>
            <a:r>
              <a:rPr lang="ru-RU" sz="2400" i="1" smtClean="0"/>
              <a:t>          </a:t>
            </a:r>
            <a:r>
              <a:rPr lang="ru-RU" sz="2400" b="1" smtClean="0"/>
              <a:t>МКОУ «Калтукская СОШ»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4000" i="1" smtClean="0">
                <a:solidFill>
                  <a:schemeClr val="accent2"/>
                </a:solidFill>
              </a:rPr>
              <a:t>Методический </a:t>
            </a:r>
            <a:br>
              <a:rPr lang="ru-RU" sz="4000" i="1" smtClean="0">
                <a:solidFill>
                  <a:schemeClr val="accent2"/>
                </a:solidFill>
              </a:rPr>
            </a:br>
            <a:r>
              <a:rPr lang="ru-RU" sz="4000" i="1" smtClean="0">
                <a:solidFill>
                  <a:schemeClr val="accent2"/>
                </a:solidFill>
              </a:rPr>
              <a:t>семинар-практикум «Формирование метапредметных способностей на уроке»</a:t>
            </a:r>
            <a:r>
              <a:rPr lang="ru-RU" sz="5400" i="1" smtClean="0">
                <a:solidFill>
                  <a:schemeClr val="accent2"/>
                </a:solidFill>
              </a:rPr>
              <a:t/>
            </a:r>
            <a:br>
              <a:rPr lang="ru-RU" sz="5400" i="1" smtClean="0">
                <a:solidFill>
                  <a:schemeClr val="accent2"/>
                </a:solidFill>
              </a:rPr>
            </a:br>
            <a:r>
              <a:rPr lang="ru-RU" sz="5400" i="1" smtClean="0"/>
              <a:t/>
            </a:r>
            <a:br>
              <a:rPr lang="ru-RU" sz="5400" i="1" smtClean="0"/>
            </a:br>
            <a:r>
              <a:rPr lang="ru-RU" sz="2000" smtClean="0"/>
              <a:t>с. Калтук, 2015г.</a:t>
            </a:r>
            <a:r>
              <a:rPr lang="ru-RU" sz="4000" i="1" smtClean="0"/>
              <a:t/>
            </a:r>
            <a:br>
              <a:rPr lang="ru-RU" sz="4000" i="1" smtClean="0"/>
            </a:br>
            <a:endParaRPr lang="ru-RU" sz="2800" smtClean="0"/>
          </a:p>
        </p:txBody>
      </p:sp>
      <p:pic>
        <p:nvPicPr>
          <p:cNvPr id="32771" name="Picture 5" descr="image0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36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Задачи: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Раскрыть и осмыслить понятие «универсальные учебные действия»</a:t>
            </a:r>
          </a:p>
          <a:p>
            <a:pPr eaLnBrk="1" hangingPunct="1"/>
            <a:r>
              <a:rPr lang="ru-RU" sz="2800" smtClean="0"/>
              <a:t>Рассмотреть виды УУД, их содержание, требования к результатам сформированности</a:t>
            </a:r>
          </a:p>
          <a:p>
            <a:pPr eaLnBrk="1" hangingPunct="1"/>
            <a:r>
              <a:rPr lang="ru-RU" sz="2800" smtClean="0"/>
              <a:t>Познакомиться с приемами, помогающими формировать УУД</a:t>
            </a:r>
          </a:p>
          <a:p>
            <a:pPr eaLnBrk="1" hangingPunct="1"/>
            <a:r>
              <a:rPr lang="ru-RU" sz="2800" smtClean="0"/>
              <a:t>Приобрести практический опыт выполнения УУД в процессе работы с информацией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Универсальные учебные действия (УУД)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84213" y="1989138"/>
            <a:ext cx="770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Обобщенные способы действий</a:t>
            </a:r>
            <a:r>
              <a:rPr lang="ru-RU"/>
              <a:t>, позволяющие ориентироваться </a:t>
            </a:r>
          </a:p>
          <a:p>
            <a:r>
              <a:rPr lang="ru-RU"/>
              <a:t>в учебной деятельности, включая осознание ее </a:t>
            </a:r>
            <a:r>
              <a:rPr lang="ru-RU" b="1" i="1"/>
              <a:t>цели</a:t>
            </a:r>
            <a:r>
              <a:rPr lang="ru-RU"/>
              <a:t>,  </a:t>
            </a:r>
            <a:r>
              <a:rPr lang="ru-RU" b="1" i="1"/>
              <a:t>ценностно-</a:t>
            </a:r>
          </a:p>
          <a:p>
            <a:r>
              <a:rPr lang="ru-RU" b="1" i="1"/>
              <a:t>смысловых  и  операциональных </a:t>
            </a:r>
            <a:r>
              <a:rPr lang="ru-RU"/>
              <a:t>характеристик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684213" y="3429000"/>
            <a:ext cx="7705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Совокупность способов действий</a:t>
            </a:r>
            <a:r>
              <a:rPr lang="ru-RU"/>
              <a:t> учащегося, обеспечивающих его способность к </a:t>
            </a:r>
            <a:r>
              <a:rPr lang="ru-RU" b="1" i="1"/>
              <a:t>самостоятельному усвоению</a:t>
            </a:r>
            <a:r>
              <a:rPr lang="ru-RU"/>
              <a:t> новых знаний и умений, включая организацию этого процесса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755650" y="4797425"/>
            <a:ext cx="7705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Умение учиться, </a:t>
            </a:r>
          </a:p>
          <a:p>
            <a:pPr algn="ctr"/>
            <a:r>
              <a:rPr lang="ru-RU" b="1" i="1"/>
              <a:t>способность к саморазвитию и </a:t>
            </a:r>
          </a:p>
          <a:p>
            <a:pPr algn="ctr"/>
            <a:r>
              <a:rPr lang="ru-RU" b="1" i="1"/>
              <a:t>самосовершенствованию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>
            <p:ph type="body" idx="1"/>
          </p:nvPr>
        </p:nvSpPr>
        <p:spPr>
          <a:xfrm>
            <a:off x="468313" y="2420938"/>
            <a:ext cx="3898900" cy="381635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/>
              <a:t>в широком значении</a:t>
            </a:r>
            <a:r>
              <a:rPr lang="ru-RU" sz="2000" b="1" i="1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accent2"/>
                </a:solidFill>
              </a:rPr>
              <a:t>умение учиться, т.е. способность субъекта к саморазвитию и самосовершенствованию путем сознательного и активного присвоения нового социального опыта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492375"/>
            <a:ext cx="4105275" cy="374491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>
                <a:solidFill>
                  <a:schemeClr val="tx1"/>
                </a:solidFill>
              </a:rPr>
              <a:t>в узком значении </a:t>
            </a:r>
            <a:endParaRPr lang="en-US" sz="2000" b="1" i="1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ru-RU" sz="2000">
                <a:solidFill>
                  <a:schemeClr val="accent2"/>
                </a:solidFill>
              </a:rPr>
              <a:t>совокупность способов действия учащегося (а также связанных с ними навыков учебной работы), обеспечивающих его способность к самостоятельному усвоению новых знаний и умений, включая организацию этого процесса</a:t>
            </a:r>
          </a:p>
        </p:txBody>
      </p: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684213" y="404813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</a:rPr>
              <a:t>Универсальные учебные действия</a:t>
            </a:r>
          </a:p>
        </p:txBody>
      </p:sp>
      <p:sp>
        <p:nvSpPr>
          <p:cNvPr id="44037" name="Line 10"/>
          <p:cNvSpPr>
            <a:spLocks noChangeShapeType="1"/>
          </p:cNvSpPr>
          <p:nvPr/>
        </p:nvSpPr>
        <p:spPr bwMode="auto">
          <a:xfrm flipH="1">
            <a:off x="3059113" y="1773238"/>
            <a:ext cx="9366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8" name="Line 12"/>
          <p:cNvSpPr>
            <a:spLocks noChangeShapeType="1"/>
          </p:cNvSpPr>
          <p:nvPr/>
        </p:nvSpPr>
        <p:spPr bwMode="auto">
          <a:xfrm>
            <a:off x="5003800" y="1773238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Виды универсальных учебных действий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1989138"/>
            <a:ext cx="2928938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68313" y="2565400"/>
            <a:ext cx="1838325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ЛИЧНОСТНЫЕ</a:t>
            </a:r>
          </a:p>
        </p:txBody>
      </p:sp>
      <p:sp>
        <p:nvSpPr>
          <p:cNvPr id="8" name="Овал 7"/>
          <p:cNvSpPr/>
          <p:nvPr/>
        </p:nvSpPr>
        <p:spPr>
          <a:xfrm>
            <a:off x="1979613" y="2924175"/>
            <a:ext cx="2857500" cy="142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339975" y="3357563"/>
            <a:ext cx="20447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РЕГУЛЯТИВНЫЕ</a:t>
            </a:r>
          </a:p>
        </p:txBody>
      </p:sp>
      <p:sp>
        <p:nvSpPr>
          <p:cNvPr id="9" name="Овал 8"/>
          <p:cNvSpPr/>
          <p:nvPr/>
        </p:nvSpPr>
        <p:spPr>
          <a:xfrm>
            <a:off x="4787900" y="2852738"/>
            <a:ext cx="2857500" cy="14287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08563" y="3429000"/>
            <a:ext cx="24257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ПОЗНАВАТЕЛЬНЫЕ</a:t>
            </a:r>
          </a:p>
        </p:txBody>
      </p:sp>
      <p:sp>
        <p:nvSpPr>
          <p:cNvPr id="7" name="Овал 6"/>
          <p:cNvSpPr/>
          <p:nvPr/>
        </p:nvSpPr>
        <p:spPr>
          <a:xfrm>
            <a:off x="6084888" y="1700213"/>
            <a:ext cx="2857500" cy="1428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084888" y="2276475"/>
            <a:ext cx="272732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КОММУНИКАТИВНЫЕ</a:t>
            </a:r>
          </a:p>
        </p:txBody>
      </p:sp>
      <p:sp>
        <p:nvSpPr>
          <p:cNvPr id="45067" name="Line 18"/>
          <p:cNvSpPr>
            <a:spLocks noChangeShapeType="1"/>
          </p:cNvSpPr>
          <p:nvPr/>
        </p:nvSpPr>
        <p:spPr bwMode="auto">
          <a:xfrm flipH="1">
            <a:off x="2555875" y="1557338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8" name="Line 19"/>
          <p:cNvSpPr>
            <a:spLocks noChangeShapeType="1"/>
          </p:cNvSpPr>
          <p:nvPr/>
        </p:nvSpPr>
        <p:spPr bwMode="auto">
          <a:xfrm>
            <a:off x="3924300" y="1484313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9" name="Line 21"/>
          <p:cNvSpPr>
            <a:spLocks noChangeShapeType="1"/>
          </p:cNvSpPr>
          <p:nvPr/>
        </p:nvSpPr>
        <p:spPr bwMode="auto">
          <a:xfrm>
            <a:off x="5148263" y="1484313"/>
            <a:ext cx="10080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0" name="Line 22"/>
          <p:cNvSpPr>
            <a:spLocks noChangeShapeType="1"/>
          </p:cNvSpPr>
          <p:nvPr/>
        </p:nvSpPr>
        <p:spPr bwMode="auto">
          <a:xfrm>
            <a:off x="4500563" y="1557338"/>
            <a:ext cx="5762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2" grpId="0"/>
      <p:bldP spid="8" grpId="0" animBg="1"/>
      <p:bldP spid="61" grpId="0"/>
      <p:bldP spid="9" grpId="0" animBg="1"/>
      <p:bldP spid="60" grpId="0"/>
      <p:bldP spid="7" grpId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5"/>
          <p:cNvGraphicFramePr>
            <a:graphicFrameLocks/>
          </p:cNvGraphicFramePr>
          <p:nvPr/>
        </p:nvGraphicFramePr>
        <p:xfrm>
          <a:off x="0" y="609600"/>
          <a:ext cx="9144000" cy="62484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Diagram 5"/>
          <p:cNvGraphicFramePr>
            <a:graphicFrameLocks/>
          </p:cNvGraphicFramePr>
          <p:nvPr/>
        </p:nvGraphicFramePr>
        <p:xfrm>
          <a:off x="0" y="609600"/>
          <a:ext cx="9144000" cy="62484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Diagram 5"/>
          <p:cNvGraphicFramePr>
            <a:graphicFrameLocks/>
          </p:cNvGraphicFramePr>
          <p:nvPr/>
        </p:nvGraphicFramePr>
        <p:xfrm>
          <a:off x="0" y="260350"/>
          <a:ext cx="9144000" cy="659765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Diagram 5"/>
          <p:cNvGraphicFramePr>
            <a:graphicFrameLocks/>
          </p:cNvGraphicFramePr>
          <p:nvPr/>
        </p:nvGraphicFramePr>
        <p:xfrm>
          <a:off x="0" y="609600"/>
          <a:ext cx="9144000" cy="624840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5976938" cy="4318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Метапредметные результаты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01675"/>
          <a:ext cx="9144000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742"/>
                <a:gridCol w="1917290"/>
                <a:gridCol w="4866968"/>
              </a:tblGrid>
              <a:tr h="633671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Метапредметный результат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 умений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сформированные умения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Смысловое чтение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(работа с текстом)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группа. 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понимание текста и ориентация в нем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- определение основной идеи текста;</a:t>
                      </a:r>
                    </a:p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- поиск и выявление информации,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представленной в явном виде;</a:t>
                      </a:r>
                    </a:p>
                    <a:p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формулирование прямых выводов и заключений, на основе фактов, имеющихся в тексте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4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информацией 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(текстами)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группа.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Глубокое и детальное понимание текста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- анализ;</a:t>
                      </a:r>
                    </a:p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- интерпретация и обобщение информации представленной в тексте;</a:t>
                      </a:r>
                    </a:p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- формулирование на основе информации текста сложных выводов и оценочных суждений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6016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Исследовательская</a:t>
                      </a:r>
                      <a:r>
                        <a:rPr lang="ru-RU" sz="1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проектная деятельность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группа.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информации из текста для различных целей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различного круга задач без привлечения и с привлечением дополнительных знаний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Содержимое 3" descr="Pyrami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642938"/>
            <a:ext cx="7920038" cy="5903912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4875" y="692150"/>
          <a:ext cx="403334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862"/>
                <a:gridCol w="937757"/>
                <a:gridCol w="2054721"/>
              </a:tblGrid>
              <a:tr h="187220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Исследовательская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проектная деятельность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группа.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информации из текста для различных целей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различного круга задач без привлечения и с привлечением дополнительных знаний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6313" y="4149725"/>
          <a:ext cx="3961902" cy="22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426"/>
                <a:gridCol w="939488"/>
                <a:gridCol w="1999988"/>
              </a:tblGrid>
              <a:tr h="2295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Смысловое чтение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(работа с текстом)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группа.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понимание текста и ориентация в нем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 определение основной идеи текста;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 поиск и выявление информации,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представленной в явном виде;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формулирование прямых выводов и заключений, на основе фактов, имеющихся в тексте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4875" y="2349500"/>
          <a:ext cx="403334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396"/>
                <a:gridCol w="955617"/>
                <a:gridCol w="2034327"/>
              </a:tblGrid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информацией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(текстами)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группа.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Глубокое и детальное понимание текста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 анализ;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 интерпретация и обобщение информации представленной в тексте;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 формулирование на основе информации текста сложных выводов и оценочных суждений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7137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7343775" cy="43338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Вспомним и соотнесем с тем, что знаем…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ПРИЁМ «5</a:t>
            </a:r>
            <a:r>
              <a:rPr lang="en-US" smtClean="0"/>
              <a:t>W</a:t>
            </a:r>
            <a:r>
              <a:rPr lang="ru-RU" smtClean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What? (что?)</a:t>
            </a:r>
            <a:endParaRPr lang="en-US" smtClean="0"/>
          </a:p>
          <a:p>
            <a:r>
              <a:rPr lang="ru-RU" smtClean="0"/>
              <a:t>When? (когда создан?)</a:t>
            </a:r>
            <a:endParaRPr lang="en-US" smtClean="0"/>
          </a:p>
          <a:p>
            <a:r>
              <a:rPr lang="ru-RU" smtClean="0"/>
              <a:t>Where? (где создан?)</a:t>
            </a:r>
            <a:endParaRPr lang="en-US" smtClean="0"/>
          </a:p>
          <a:p>
            <a:r>
              <a:rPr lang="ru-RU" smtClean="0"/>
              <a:t>Who? (кто в центре внимания?)</a:t>
            </a:r>
            <a:endParaRPr lang="en-US" smtClean="0"/>
          </a:p>
          <a:p>
            <a:r>
              <a:rPr lang="ru-RU" smtClean="0"/>
              <a:t>Why? (почему, зачем, с какой целью?)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позитивчик дня: &quot;Я не могу&quot; нужно исключать из своих мыслей! Сумел один, смогут и другие. Не смог никто-значит будешь первым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35075"/>
            <a:ext cx="4752975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221163"/>
            <a:ext cx="4752975" cy="1800225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не могу» нужно исключить из своих мыслей!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Сумел один – смогут и другие.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смог никто –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значит будешь первым!</a:t>
            </a:r>
          </a:p>
        </p:txBody>
      </p:sp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2268538" y="404813"/>
            <a:ext cx="4822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вторая - практическая</a:t>
            </a:r>
            <a:endParaRPr lang="ru-RU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Содержимое 2"/>
          <p:cNvSpPr txBox="1">
            <a:spLocks/>
          </p:cNvSpPr>
          <p:nvPr/>
        </p:nvSpPr>
        <p:spPr bwMode="auto">
          <a:xfrm>
            <a:off x="4932363" y="1125538"/>
            <a:ext cx="40528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Значение метапредметного подхода в образовании заключается в том, что он позволяет сохранять культуру работы с мышлением в обществе, культуру формирования целостного мировоззрения.</a:t>
            </a:r>
          </a:p>
          <a:p>
            <a:pPr algn="ctr">
              <a:buFont typeface="Arial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Вбирает в себя лучшие образцы дидактико-методической работы, он раскрывает совершенно новые педагогические перспективы.</a:t>
            </a:r>
          </a:p>
          <a:p>
            <a:pPr algn="ctr"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Учебное занятие (как форма)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будет существовать при условии, что это будет  форма образования пронизанная метапредметным подходом.</a:t>
            </a:r>
          </a:p>
          <a:p>
            <a:pPr algn="r">
              <a:buFont typeface="Arial" charset="0"/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Вывод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1800" i="1" smtClean="0"/>
              <a:t>Задачей современной системы образования становится освоение   учащимися не только конкретных предметных знаний и навыков в рамках отдельных дисциплин, но и совокупности </a:t>
            </a:r>
            <a:r>
              <a:rPr lang="ru-RU" sz="1800" b="1" i="1" smtClean="0"/>
              <a:t>универсальных учебных действий</a:t>
            </a:r>
            <a:r>
              <a:rPr lang="ru-RU" sz="1800" i="1" smtClean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8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8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УУД</a:t>
            </a:r>
            <a:r>
              <a:rPr lang="ru-RU" sz="1800" i="1" smtClean="0"/>
              <a:t> должны быть положены в основу </a:t>
            </a:r>
            <a:r>
              <a:rPr lang="ru-RU" sz="1800" b="1" i="1" smtClean="0"/>
              <a:t>выбора и структурирования содержания</a:t>
            </a:r>
            <a:r>
              <a:rPr lang="ru-RU" sz="1800" i="1" smtClean="0"/>
              <a:t> образования, приемов, методов, форм обучения, а также построения целостного учебно-воспитательного процесса.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800" i="1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800" i="1" smtClean="0"/>
              <a:t> Овладение </a:t>
            </a:r>
            <a:r>
              <a:rPr lang="ru-RU" sz="18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УУД</a:t>
            </a:r>
            <a:r>
              <a:rPr lang="ru-RU" sz="1800" i="1" smtClean="0"/>
              <a:t> происходит в контексте разных учебных предметов и в конечном счете ведет к формированию </a:t>
            </a:r>
            <a:r>
              <a:rPr lang="ru-RU" sz="1800" b="1" i="1" smtClean="0"/>
              <a:t>способности самостоятельно успешно усваивать новые знания, умения и компетентности</a:t>
            </a:r>
            <a:r>
              <a:rPr lang="ru-RU" sz="1800" i="1" smtClean="0"/>
              <a:t>, включая самостоятельную организацию процесса усвоения, т. е. </a:t>
            </a:r>
            <a:r>
              <a:rPr lang="ru-RU" sz="1800" b="1" i="1" smtClean="0"/>
              <a:t>умение учиться</a:t>
            </a:r>
            <a:r>
              <a:rPr lang="ru-RU" sz="1800" i="1" smtClean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800" i="1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800" i="1" smtClean="0"/>
              <a:t>В этом смысле </a:t>
            </a:r>
            <a:r>
              <a:rPr lang="ru-RU" sz="18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УУД</a:t>
            </a:r>
            <a:r>
              <a:rPr lang="ru-RU" sz="1800" b="1" i="1" smtClean="0"/>
              <a:t> </a:t>
            </a:r>
            <a:r>
              <a:rPr lang="ru-RU" sz="1800" i="1" smtClean="0"/>
              <a:t>представляют собой и</a:t>
            </a:r>
            <a:r>
              <a:rPr lang="ru-RU" sz="1800" b="1" i="1" smtClean="0"/>
              <a:t> результат </a:t>
            </a:r>
            <a:r>
              <a:rPr lang="ru-RU" sz="1800" i="1" smtClean="0"/>
              <a:t>образовательного процесса, и</a:t>
            </a:r>
            <a:r>
              <a:rPr lang="ru-RU" sz="1800" b="1" i="1" smtClean="0"/>
              <a:t> условие </a:t>
            </a:r>
            <a:r>
              <a:rPr lang="ru-RU" sz="1800" i="1" smtClean="0"/>
              <a:t>усвоения знаний, умений и компетентностей</a:t>
            </a:r>
            <a:r>
              <a:rPr lang="ru-RU" sz="1800" smtClean="0"/>
              <a:t>.</a:t>
            </a:r>
            <a:endParaRPr lang="ru-RU" sz="18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3276600" y="765175"/>
            <a:ext cx="2751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cs typeface="Times New Roman" pitchFamily="18" charset="0"/>
              </a:rPr>
              <a:t>Русский язык</a:t>
            </a:r>
            <a:endParaRPr lang="ru-RU" sz="3200"/>
          </a:p>
        </p:txBody>
      </p:sp>
      <p:graphicFrame>
        <p:nvGraphicFramePr>
          <p:cNvPr id="27721" name="Group 73"/>
          <p:cNvGraphicFramePr>
            <a:graphicFrameLocks noGrp="1"/>
          </p:cNvGraphicFramePr>
          <p:nvPr/>
        </p:nvGraphicFramePr>
        <p:xfrm>
          <a:off x="179388" y="1844675"/>
          <a:ext cx="8785225" cy="3555365"/>
        </p:xfrm>
        <a:graphic>
          <a:graphicData uri="http://schemas.openxmlformats.org/drawingml/2006/table">
            <a:tbl>
              <a:tblPr/>
              <a:tblGrid>
                <a:gridCol w="2016125"/>
                <a:gridCol w="1930400"/>
                <a:gridCol w="2390775"/>
                <a:gridCol w="2447925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Маша выделила в словах одни окончания, Алёша – другие. А как ты считаешь? С чьим мнением согласен ты?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Соотнесите предметы и звуковые модели слов.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русском языке существует два слова – омонима ЛИСТ.  Подумайте, какой справочной литературой нужно воспользоваться  для выяснения значения слова.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бы ты объяснил своему однокласснику, что такое родственные слова?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96" name="Rectangle 56"/>
          <p:cNvSpPr>
            <a:spLocks noChangeArrowheads="1"/>
          </p:cNvSpPr>
          <p:nvPr/>
        </p:nvSpPr>
        <p:spPr bwMode="auto">
          <a:xfrm>
            <a:off x="0" y="466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857375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4563" y="1857375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3375" y="1857375"/>
            <a:ext cx="2357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00813" y="1857375"/>
            <a:ext cx="2428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2413000" y="323850"/>
            <a:ext cx="213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cs typeface="Times New Roman" pitchFamily="18" charset="0"/>
              </a:rPr>
              <a:t>Биология</a:t>
            </a:r>
            <a:endParaRPr lang="ru-RU" sz="3200"/>
          </a:p>
        </p:txBody>
      </p:sp>
      <p:graphicFrame>
        <p:nvGraphicFramePr>
          <p:cNvPr id="28732" name="Group 60"/>
          <p:cNvGraphicFramePr>
            <a:graphicFrameLocks noGrp="1"/>
          </p:cNvGraphicFramePr>
          <p:nvPr/>
        </p:nvGraphicFramePr>
        <p:xfrm>
          <a:off x="323850" y="1844675"/>
          <a:ext cx="8640763" cy="3779203"/>
        </p:xfrm>
        <a:graphic>
          <a:graphicData uri="http://schemas.openxmlformats.org/drawingml/2006/table">
            <a:tbl>
              <a:tblPr/>
              <a:tblGrid>
                <a:gridCol w="2085975"/>
                <a:gridCol w="1787525"/>
                <a:gridCol w="2384425"/>
                <a:gridCol w="2382838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УУД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Изучив природные зоны России, подумай и ответь, где бы ты хотел жить и почему?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упомянутых в статье растений выбери группу травянистых растений,  которые никогда не цветут и не имеют семян.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какой природной зоне обитают белки? Подготовьте устный рассказ об  этой природной зоне.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Обсудите в паре пути решения экологических проблем природной зоны степей.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313" y="1857375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63" y="1857375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75" y="1857375"/>
            <a:ext cx="2357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13" y="1857375"/>
            <a:ext cx="2428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2843213" y="333375"/>
            <a:ext cx="25415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Литература</a:t>
            </a:r>
            <a:endParaRPr lang="ru-RU" sz="3200"/>
          </a:p>
          <a:p>
            <a:pPr eaLnBrk="0" hangingPunct="0"/>
            <a:endParaRPr lang="ru-RU"/>
          </a:p>
        </p:txBody>
      </p:sp>
      <p:graphicFrame>
        <p:nvGraphicFramePr>
          <p:cNvPr id="29764" name="Group 68"/>
          <p:cNvGraphicFramePr>
            <a:graphicFrameLocks noGrp="1"/>
          </p:cNvGraphicFramePr>
          <p:nvPr/>
        </p:nvGraphicFramePr>
        <p:xfrm>
          <a:off x="250825" y="1773238"/>
          <a:ext cx="8642350" cy="3215640"/>
        </p:xfrm>
        <a:graphic>
          <a:graphicData uri="http://schemas.openxmlformats.org/drawingml/2006/table">
            <a:tbl>
              <a:tblPr/>
              <a:tblGrid>
                <a:gridCol w="2098675"/>
                <a:gridCol w="1800225"/>
                <a:gridCol w="2222500"/>
                <a:gridCol w="252095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ные УУД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бы ты позвал Мышку, если бы ты  был Жучкой?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нужно было ухаживать за репкой?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репка выросла большая – пребольшая?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Сочини продолжение сказки с друзьями.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50" y="1857375"/>
            <a:ext cx="200025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857375"/>
            <a:ext cx="1928813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27513" y="1857375"/>
            <a:ext cx="2130425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38" y="1857375"/>
            <a:ext cx="257175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2587625" y="396875"/>
            <a:ext cx="353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cs typeface="Times New Roman" pitchFamily="18" charset="0"/>
              </a:rPr>
              <a:t>Английский язык</a:t>
            </a:r>
            <a:endParaRPr lang="ru-RU" sz="3200"/>
          </a:p>
        </p:txBody>
      </p:sp>
      <p:graphicFrame>
        <p:nvGraphicFramePr>
          <p:cNvPr id="30782" name="Group 62"/>
          <p:cNvGraphicFramePr>
            <a:graphicFrameLocks noGrp="1"/>
          </p:cNvGraphicFramePr>
          <p:nvPr/>
        </p:nvGraphicFramePr>
        <p:xfrm>
          <a:off x="395288" y="1773238"/>
          <a:ext cx="8497887" cy="3703003"/>
        </p:xfrm>
        <a:graphic>
          <a:graphicData uri="http://schemas.openxmlformats.org/drawingml/2006/table">
            <a:tbl>
              <a:tblPr/>
              <a:tblGrid>
                <a:gridCol w="1633537"/>
                <a:gridCol w="1966913"/>
                <a:gridCol w="2016125"/>
                <a:gridCol w="2881312"/>
              </a:tblGrid>
              <a:tr h="117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из достопримечательностей Лондона тебе понравились больше? Почему?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Расскажи о праздниках в Англии. Какие традиции объединяют наши страны?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Прочитай текст и найди описание погоды в разные времена года.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Составьте диалог, который поможет вам познакомиться с партнером.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50" y="1857375"/>
            <a:ext cx="200025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88" y="1857375"/>
            <a:ext cx="192881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1857375"/>
            <a:ext cx="200025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00750" y="1857375"/>
            <a:ext cx="292893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2195513" y="765175"/>
            <a:ext cx="5291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cs typeface="Times New Roman" pitchFamily="18" charset="0"/>
              </a:rPr>
              <a:t>Изобразительное искусство</a:t>
            </a:r>
            <a:endParaRPr lang="ru-RU" sz="3200"/>
          </a:p>
        </p:txBody>
      </p:sp>
      <p:graphicFrame>
        <p:nvGraphicFramePr>
          <p:cNvPr id="31810" name="Group 66"/>
          <p:cNvGraphicFramePr>
            <a:graphicFrameLocks noGrp="1"/>
          </p:cNvGraphicFramePr>
          <p:nvPr/>
        </p:nvGraphicFramePr>
        <p:xfrm>
          <a:off x="395288" y="2133600"/>
          <a:ext cx="8497887" cy="3071178"/>
        </p:xfrm>
        <a:graphic>
          <a:graphicData uri="http://schemas.openxmlformats.org/drawingml/2006/table">
            <a:tbl>
              <a:tblPr/>
              <a:tblGrid>
                <a:gridCol w="1873250"/>
                <a:gridCol w="1963737"/>
                <a:gridCol w="2139950"/>
                <a:gridCol w="2520950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 цвет является твоим любимым и почему?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какой последовательности будет выполнен портрет?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помощью каких цветов получится наиболее выразительный зимний пейзаж?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Определите критерии оценивания работы, обсудив их в группе.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50" y="2143125"/>
            <a:ext cx="2143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43125"/>
            <a:ext cx="2143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89413" y="2143125"/>
            <a:ext cx="21685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38" y="2143125"/>
            <a:ext cx="260191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Педагогические приёмы</a:t>
            </a:r>
          </a:p>
        </p:txBody>
      </p:sp>
      <p:graphicFrame>
        <p:nvGraphicFramePr>
          <p:cNvPr id="32818" name="Group 50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507412" cy="4754880"/>
        </p:xfrm>
        <a:graphic>
          <a:graphicData uri="http://schemas.openxmlformats.org/drawingml/2006/table">
            <a:tbl>
              <a:tblPr/>
              <a:tblGrid>
                <a:gridCol w="1557337"/>
                <a:gridCol w="2835275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Приемы педагогической техники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развития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массивом.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Выход за пределы.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Отсроченная реакция.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Лови ошибку.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Театрализация.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Идеальное задание.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Смыслообразование — установление учащимися связи между целью учебной деятельности и ее мотивом.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Нравственно-этическая ориентация, в том числе и оценивание усваиваемого содержания. Самоопределение.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Самоопределение, смыслообразование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40" name="Group 76"/>
          <p:cNvGraphicFramePr>
            <a:graphicFrameLocks noGrp="1"/>
          </p:cNvGraphicFramePr>
          <p:nvPr/>
        </p:nvGraphicFramePr>
        <p:xfrm>
          <a:off x="250825" y="260350"/>
          <a:ext cx="8507413" cy="6540183"/>
        </p:xfrm>
        <a:graphic>
          <a:graphicData uri="http://schemas.openxmlformats.org/drawingml/2006/table">
            <a:tbl>
              <a:tblPr/>
              <a:tblGrid>
                <a:gridCol w="1557338"/>
                <a:gridCol w="2835275"/>
                <a:gridCol w="4114800"/>
              </a:tblGrid>
              <a:tr h="1008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Приемы педагогической техники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развития УУД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Лист защиты»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Обсуждаем домашнее задание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Резюме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Вход в урок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Идеальный опрос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Отсроченная реакция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Вопрос к тексту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Лови ошибку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Повторяем с контролем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Знакомьтесь с критериями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Показательный ответ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Саморегуляция как способность к преодолению препятствий.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Оценка — выделение и осознание учащимися того, что уже усвоено и что еще нужно усвоить, осознание качества и уровня усвоения. Прогнозирование, контроль, коррекция, оценка. Саморегуляция как способность к мобилизации сил, к волевому усилию.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Контроль в форме сличения способа действия и его результата с заданным эталоном для обнаружения отклонений и отличий от эталона. Планирование, коррекция.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Целеполагание как постановка учебной задачи на основе соотнесения того/что уже известно и усвоено учащимися, и того, что еще неизвестно. Контроль в форме сличения способа действия и его результата с заданным эталоном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30" name="Group 42"/>
          <p:cNvGraphicFramePr>
            <a:graphicFrameLocks noGrp="1"/>
          </p:cNvGraphicFramePr>
          <p:nvPr/>
        </p:nvGraphicFramePr>
        <p:xfrm>
          <a:off x="250825" y="512763"/>
          <a:ext cx="8642350" cy="5852160"/>
        </p:xfrm>
        <a:graphic>
          <a:graphicData uri="http://schemas.openxmlformats.org/drawingml/2006/table">
            <a:tbl>
              <a:tblPr/>
              <a:tblGrid>
                <a:gridCol w="1584325"/>
                <a:gridCol w="2241550"/>
                <a:gridCol w="4816475"/>
              </a:tblGrid>
              <a:tr h="5292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Свои примеры.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Удивляй.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Фантастическая добавка. Пересечение тем.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Дай себе помочь.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Повторяем с контролем.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"Да" и "Нет“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говорите.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Опрос "по цепочке".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Опрос-итог.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Тренировочная контрольная работа.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Блицконтрольная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и выделение необходимой информации; рефлексия способов и условий действия, контроль и оценка процесса и результатов деятельности.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Самостоятельное создание алгоритмов деятельности при решении проблем творческого и поискового характера.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Общеучебные универсальные действия — поиск и выделение необходимой информации, структурирование знаний.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Логические универсальные действия: построение логической цепи рассуждений; подведение под понятие, выведение следствий.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Общеучебные универсальные действия (рефлексия способов и условий действия, контроль и оценка процесса и результатов деятельности)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11188" y="1052513"/>
            <a:ext cx="79930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chemeClr val="accent2"/>
                </a:solidFill>
              </a:rPr>
              <a:t>ФГОС</a:t>
            </a:r>
            <a:endParaRPr lang="ru-RU" sz="6000" b="1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4438" y="2428875"/>
            <a:ext cx="70723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/>
              <a:t>федеральный государственный образовательный стандарт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7" name="Group 21"/>
          <p:cNvGraphicFramePr>
            <a:graphicFrameLocks noGrp="1"/>
          </p:cNvGraphicFramePr>
          <p:nvPr/>
        </p:nvGraphicFramePr>
        <p:xfrm>
          <a:off x="179388" y="765175"/>
          <a:ext cx="8507412" cy="4884738"/>
        </p:xfrm>
        <a:graphic>
          <a:graphicData uri="http://schemas.openxmlformats.org/drawingml/2006/table">
            <a:tbl>
              <a:tblPr/>
              <a:tblGrid>
                <a:gridCol w="2016125"/>
                <a:gridCol w="2376487"/>
                <a:gridCol w="4114800"/>
              </a:tblGrid>
              <a:tr h="1368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Приемы педагогической техники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развития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Взаимоопрос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в группах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"Да" и "Нет" говорите.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Советуйтесь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учебного сотрудничества со сверстниками, постановка вопросов — инициативное сотрудничество в поиске и сборе информации, умение полно и точно выражать свои мысли. Планирование учебного сотрудничества с учителем, инициативное сотрудничество в поиске и сборе информации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Раскрыть и осмыслить понятие «универсальные учебные действия»</a:t>
            </a:r>
          </a:p>
          <a:p>
            <a:pPr eaLnBrk="1" hangingPunct="1"/>
            <a:r>
              <a:rPr lang="ru-RU" sz="2800" smtClean="0"/>
              <a:t>Рассмотреть виды УУД, их содержание, требования к результатам сформированности</a:t>
            </a:r>
          </a:p>
          <a:p>
            <a:pPr eaLnBrk="1" hangingPunct="1"/>
            <a:r>
              <a:rPr lang="ru-RU" sz="2800" smtClean="0"/>
              <a:t>Познакомиться с приемами, помогающими формировать УУД</a:t>
            </a:r>
          </a:p>
          <a:p>
            <a:pPr eaLnBrk="1" hangingPunct="1"/>
            <a:r>
              <a:rPr lang="ru-RU" sz="2800" smtClean="0"/>
              <a:t>Приобрести практический опыт выполнения УУД в процессе работы с информацией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Цель: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smtClean="0"/>
              <a:t>Повышение компетентности педагогов в освоении приемов педагогической техники для формирования УУД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88913"/>
            <a:ext cx="51435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ru-RU" smtClean="0"/>
              <a:t>ОСВОИМ!!!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214313" y="4214813"/>
            <a:ext cx="8729662" cy="2971800"/>
          </a:xfrm>
        </p:spPr>
        <p:txBody>
          <a:bodyPr/>
          <a:lstStyle/>
          <a:p>
            <a:r>
              <a:rPr lang="ru-RU" sz="2800" smtClean="0"/>
              <a:t>формулировать проблему урока</a:t>
            </a:r>
          </a:p>
          <a:p>
            <a:r>
              <a:rPr lang="ru-RU" sz="2800" smtClean="0"/>
              <a:t> составлять план индивидуальной деятельности</a:t>
            </a:r>
          </a:p>
          <a:p>
            <a:r>
              <a:rPr lang="ru-RU" sz="2800" smtClean="0"/>
              <a:t>распределять роли в группе при групповой работе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2938" y="3357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ru-RU" sz="4400" b="1" kern="0" dirty="0">
                <a:solidFill>
                  <a:srgbClr val="3399FF"/>
                </a:solidFill>
                <a:latin typeface="+mj-lt"/>
                <a:ea typeface="+mj-ea"/>
                <a:cs typeface="+mj-cs"/>
              </a:rPr>
              <a:t>НАУЧИМ!!!</a:t>
            </a:r>
            <a:endParaRPr lang="ru-RU" sz="4400" b="1" kern="0" dirty="0">
              <a:solidFill>
                <a:srgbClr val="3399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700588" y="1071563"/>
            <a:ext cx="4443412" cy="2571750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+mn-lt"/>
              </a:rPr>
              <a:t>Продуктивное чтение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+mn-lt"/>
              </a:rPr>
              <a:t>Проблемный диалог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+mn-lt"/>
              </a:rPr>
              <a:t>Самооценка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+mn-lt"/>
              </a:rPr>
              <a:t>ТРИЗ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+mn-lt"/>
              </a:rPr>
              <a:t>ТРКМ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p17_book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857375"/>
            <a:ext cx="5073650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188" y="1785938"/>
            <a:ext cx="8229601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atin typeface="Times New Roman" pitchFamily="18" charset="0"/>
              </a:rPr>
              <a:t>Спасибо за работу</a:t>
            </a:r>
            <a:r>
              <a:rPr lang="ru-RU" dirty="0" smtClean="0">
                <a:latin typeface="Times New Roman" pitchFamily="18" charset="0"/>
              </a:rPr>
              <a:t>!</a:t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5786454"/>
            <a:ext cx="598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_PresentumCpsNr" pitchFamily="82" charset="-52"/>
              </a:rPr>
              <a:t>В 14.00 – концерт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_PresentumCpsNr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1919288" y="285750"/>
            <a:ext cx="7167562" cy="6357938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ru-RU" sz="2400" b="1" smtClean="0"/>
              <a:t>Расшифруйте выражение  «3Т».</a:t>
            </a:r>
            <a:endParaRPr lang="ru-RU" sz="2400" smtClean="0"/>
          </a:p>
          <a:p>
            <a:pPr marL="457200" indent="-457200">
              <a:buFontTx/>
              <a:buAutoNum type="arabicPeriod"/>
            </a:pPr>
            <a:r>
              <a:rPr lang="ru-RU" sz="2400" b="1" smtClean="0"/>
              <a:t>Какой методологический подход лежит в основе ФГОС ОО?</a:t>
            </a:r>
            <a:endParaRPr lang="ru-RU" sz="2400" smtClean="0"/>
          </a:p>
          <a:p>
            <a:pPr marL="457200" indent="-457200">
              <a:buFontTx/>
              <a:buAutoNum type="arabicPeriod"/>
            </a:pPr>
            <a:r>
              <a:rPr lang="ru-RU" sz="2400" b="1" smtClean="0"/>
              <a:t>Назовите 3 группы требований к результатам освоения обучающимися  ООП ООО.</a:t>
            </a:r>
            <a:endParaRPr lang="ru-RU" sz="2400" smtClean="0"/>
          </a:p>
          <a:p>
            <a:pPr marL="457200" indent="-457200">
              <a:buFontTx/>
              <a:buAutoNum type="arabicPeriod"/>
            </a:pPr>
            <a:r>
              <a:rPr lang="ru-RU" sz="2400" b="1" smtClean="0"/>
              <a:t>Сколько разделов включает ООП  ООО? ООП  НОО?</a:t>
            </a:r>
            <a:endParaRPr lang="ru-RU" sz="2400" smtClean="0"/>
          </a:p>
          <a:p>
            <a:pPr marL="457200" indent="-457200">
              <a:buFontTx/>
              <a:buAutoNum type="arabicPeriod"/>
            </a:pPr>
            <a:r>
              <a:rPr lang="ru-RU" sz="2400" b="1" smtClean="0"/>
              <a:t>Определите, какой компонент системы условий  пропущен: психолого-педагогические, финансовые, материально-технические, информационно-методические?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692150"/>
            <a:ext cx="82169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611188" y="765175"/>
            <a:ext cx="80645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ahoma" pitchFamily="34" charset="0"/>
              </a:rPr>
              <a:t>В </a:t>
            </a:r>
            <a:r>
              <a:rPr lang="ru-RU" sz="4800">
                <a:latin typeface="Times New Roman" pitchFamily="18" charset="0"/>
              </a:rPr>
              <a:t>основе стандарта лежит  </a:t>
            </a:r>
          </a:p>
          <a:p>
            <a:pPr algn="ctr"/>
            <a:r>
              <a:rPr lang="ru-RU" sz="4800">
                <a:latin typeface="Times New Roman" pitchFamily="18" charset="0"/>
              </a:rPr>
              <a:t> </a:t>
            </a:r>
            <a:r>
              <a:rPr lang="ru-RU" sz="4800" b="1" i="1">
                <a:solidFill>
                  <a:schemeClr val="accent2"/>
                </a:solidFill>
                <a:latin typeface="Times New Roman" pitchFamily="18" charset="0"/>
              </a:rPr>
              <a:t>системно-деятельностный подход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503238" y="3573463"/>
            <a:ext cx="8640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Формирование универсальных учебных действий, </a:t>
            </a:r>
          </a:p>
          <a:p>
            <a:r>
              <a:rPr lang="ru-RU" sz="2800"/>
              <a:t>обобщенных способов действия, обеспечивающих высокую эффективность решения жизненных задач и возможность саморазвития учащихся.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1187450" y="260350"/>
            <a:ext cx="720883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Планируемые результаты</a:t>
            </a:r>
          </a:p>
          <a:p>
            <a:r>
              <a:rPr lang="ru-RU" sz="4000"/>
              <a:t> </a:t>
            </a:r>
            <a:r>
              <a:rPr lang="ru-RU" sz="4000" b="1"/>
              <a:t>достижений обучающихся:</a:t>
            </a:r>
          </a:p>
          <a:p>
            <a:endParaRPr lang="ru-RU" b="1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07950" y="2636838"/>
            <a:ext cx="2736850" cy="9286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ЛИЧНОСТНЫЕ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59113" y="2636838"/>
            <a:ext cx="2665412" cy="10080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МЕТАПРЕДМЕТНЫЕ</a:t>
            </a:r>
          </a:p>
          <a:p>
            <a:pPr algn="ctr" eaLnBrk="0" hangingPunct="0"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(освоенные УУД)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011863" y="2636838"/>
            <a:ext cx="2663825" cy="10080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ПРЕДМЕТНЫЕ</a:t>
            </a:r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 flipH="1">
            <a:off x="1835150" y="1700213"/>
            <a:ext cx="19446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>
            <a:off x="4427538" y="16287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>
            <a:off x="5435600" y="1628775"/>
            <a:ext cx="13684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5875" y="4143375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ООП НОО и ООО включает 3 раздела: </a:t>
            </a:r>
            <a:r>
              <a:rPr lang="ru-RU" b="1"/>
              <a:t>целевой, содержательный, организационный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5875" y="5286375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Кадровые</a:t>
            </a:r>
            <a:r>
              <a:rPr lang="ru-RU"/>
              <a:t> условия. Меняются требования к результатам, должен меняться и сам учитель, и сам урок.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88913"/>
            <a:ext cx="51435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Цель: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smtClean="0"/>
              <a:t>Повышение компетентности педагогов в освоении приемов педагогической техники для формирования УУД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38">
  <a:themeElements>
    <a:clrScheme name="Тема Office 1">
      <a:dk1>
        <a:srgbClr val="000000"/>
      </a:dk1>
      <a:lt1>
        <a:srgbClr val="DBCDC4"/>
      </a:lt1>
      <a:dk2>
        <a:srgbClr val="000000"/>
      </a:dk2>
      <a:lt2>
        <a:srgbClr val="B2B2B2"/>
      </a:lt2>
      <a:accent1>
        <a:srgbClr val="E7CAB8"/>
      </a:accent1>
      <a:accent2>
        <a:srgbClr val="B49785"/>
      </a:accent2>
      <a:accent3>
        <a:srgbClr val="EAE3DE"/>
      </a:accent3>
      <a:accent4>
        <a:srgbClr val="000000"/>
      </a:accent4>
      <a:accent5>
        <a:srgbClr val="F1E1D8"/>
      </a:accent5>
      <a:accent6>
        <a:srgbClr val="A38878"/>
      </a:accent6>
      <a:hlink>
        <a:srgbClr val="803300"/>
      </a:hlink>
      <a:folHlink>
        <a:srgbClr val="5D320E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BCDC4"/>
        </a:lt1>
        <a:dk2>
          <a:srgbClr val="000000"/>
        </a:dk2>
        <a:lt2>
          <a:srgbClr val="B2B2B2"/>
        </a:lt2>
        <a:accent1>
          <a:srgbClr val="E7CAB8"/>
        </a:accent1>
        <a:accent2>
          <a:srgbClr val="B49785"/>
        </a:accent2>
        <a:accent3>
          <a:srgbClr val="EAE3DE"/>
        </a:accent3>
        <a:accent4>
          <a:srgbClr val="000000"/>
        </a:accent4>
        <a:accent5>
          <a:srgbClr val="F1E1D8"/>
        </a:accent5>
        <a:accent6>
          <a:srgbClr val="A38878"/>
        </a:accent6>
        <a:hlink>
          <a:srgbClr val="803300"/>
        </a:hlink>
        <a:folHlink>
          <a:srgbClr val="5D32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BCDC4"/>
        </a:lt1>
        <a:dk2>
          <a:srgbClr val="000000"/>
        </a:dk2>
        <a:lt2>
          <a:srgbClr val="B2B2B2"/>
        </a:lt2>
        <a:accent1>
          <a:srgbClr val="FF9B05"/>
        </a:accent1>
        <a:accent2>
          <a:srgbClr val="FF0100"/>
        </a:accent2>
        <a:accent3>
          <a:srgbClr val="EAE3DE"/>
        </a:accent3>
        <a:accent4>
          <a:srgbClr val="000000"/>
        </a:accent4>
        <a:accent5>
          <a:srgbClr val="FFCBAA"/>
        </a:accent5>
        <a:accent6>
          <a:srgbClr val="E70100"/>
        </a:accent6>
        <a:hlink>
          <a:srgbClr val="6B2C00"/>
        </a:hlink>
        <a:folHlink>
          <a:srgbClr val="6B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BCDC4"/>
        </a:lt1>
        <a:dk2>
          <a:srgbClr val="000000"/>
        </a:dk2>
        <a:lt2>
          <a:srgbClr val="B2B2B2"/>
        </a:lt2>
        <a:accent1>
          <a:srgbClr val="09FF05"/>
        </a:accent1>
        <a:accent2>
          <a:srgbClr val="056DFF"/>
        </a:accent2>
        <a:accent3>
          <a:srgbClr val="EAE3DE"/>
        </a:accent3>
        <a:accent4>
          <a:srgbClr val="000000"/>
        </a:accent4>
        <a:accent5>
          <a:srgbClr val="AAFFAA"/>
        </a:accent5>
        <a:accent6>
          <a:srgbClr val="0462E7"/>
        </a:accent6>
        <a:hlink>
          <a:srgbClr val="6B2D00"/>
        </a:hlink>
        <a:folHlink>
          <a:srgbClr val="00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BCDC4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6E05"/>
        </a:accent2>
        <a:accent3>
          <a:srgbClr val="EAE3DE"/>
        </a:accent3>
        <a:accent4>
          <a:srgbClr val="000000"/>
        </a:accent4>
        <a:accent5>
          <a:srgbClr val="FFFFAA"/>
        </a:accent5>
        <a:accent6>
          <a:srgbClr val="E76304"/>
        </a:accent6>
        <a:hlink>
          <a:srgbClr val="00476B"/>
        </a:hlink>
        <a:folHlink>
          <a:srgbClr val="420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CAB8"/>
        </a:accent1>
        <a:accent2>
          <a:srgbClr val="B49785"/>
        </a:accent2>
        <a:accent3>
          <a:srgbClr val="FFFFFF"/>
        </a:accent3>
        <a:accent4>
          <a:srgbClr val="000000"/>
        </a:accent4>
        <a:accent5>
          <a:srgbClr val="F1E1D8"/>
        </a:accent5>
        <a:accent6>
          <a:srgbClr val="A38878"/>
        </a:accent6>
        <a:hlink>
          <a:srgbClr val="803300"/>
        </a:hlink>
        <a:folHlink>
          <a:srgbClr val="5D32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9B05"/>
        </a:accent1>
        <a:accent2>
          <a:srgbClr val="FF0100"/>
        </a:accent2>
        <a:accent3>
          <a:srgbClr val="FFFFFF"/>
        </a:accent3>
        <a:accent4>
          <a:srgbClr val="000000"/>
        </a:accent4>
        <a:accent5>
          <a:srgbClr val="FFCBAA"/>
        </a:accent5>
        <a:accent6>
          <a:srgbClr val="E70100"/>
        </a:accent6>
        <a:hlink>
          <a:srgbClr val="6B2C00"/>
        </a:hlink>
        <a:folHlink>
          <a:srgbClr val="6B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9FF05"/>
        </a:accent1>
        <a:accent2>
          <a:srgbClr val="056DFF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0462E7"/>
        </a:accent6>
        <a:hlink>
          <a:srgbClr val="6B2D00"/>
        </a:hlink>
        <a:folHlink>
          <a:srgbClr val="00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6E05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6304"/>
        </a:accent6>
        <a:hlink>
          <a:srgbClr val="00476B"/>
        </a:hlink>
        <a:folHlink>
          <a:srgbClr val="420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зящ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4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13">
  <a:themeElements>
    <a:clrScheme name="55_Eduglobalizati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5_Eduglobalizati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5_Eduglobalizat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duglobalizati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duglobalizati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duglobalizati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duglobalizati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duglobalizati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1381</Words>
  <Application>Microsoft Office PowerPoint</Application>
  <PresentationFormat>Экран (4:3)</PresentationFormat>
  <Paragraphs>270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35</vt:i4>
      </vt:variant>
    </vt:vector>
  </HeadingPairs>
  <TitlesOfParts>
    <vt:vector size="49" baseType="lpstr">
      <vt:lpstr>Arial</vt:lpstr>
      <vt:lpstr>Verdana</vt:lpstr>
      <vt:lpstr>Wingdings 2</vt:lpstr>
      <vt:lpstr>Wingdings</vt:lpstr>
      <vt:lpstr>Calibri</vt:lpstr>
      <vt:lpstr>Century Gothic</vt:lpstr>
      <vt:lpstr>Tahoma</vt:lpstr>
      <vt:lpstr>Times New Roman</vt:lpstr>
      <vt:lpstr>Georgia</vt:lpstr>
      <vt:lpstr>Оформление по умолчанию</vt:lpstr>
      <vt:lpstr>Тема38</vt:lpstr>
      <vt:lpstr>Изящная</vt:lpstr>
      <vt:lpstr>Тема45</vt:lpstr>
      <vt:lpstr>Тема13</vt:lpstr>
      <vt:lpstr>          МКОУ «Калтукская СОШ»  Методический  семинар-практикум «Формирование метапредметных способностей на уроке»  с. Калтук, 2015г. </vt:lpstr>
      <vt:lpstr>ПРИЁМ «5W»</vt:lpstr>
      <vt:lpstr>Слайд 3</vt:lpstr>
      <vt:lpstr>Слайд 4</vt:lpstr>
      <vt:lpstr>Слайд 5</vt:lpstr>
      <vt:lpstr>Слайд 6</vt:lpstr>
      <vt:lpstr>Слайд 7</vt:lpstr>
      <vt:lpstr>Слайд 8</vt:lpstr>
      <vt:lpstr>Цель:</vt:lpstr>
      <vt:lpstr>Задачи:</vt:lpstr>
      <vt:lpstr>Универсальные учебные действия (УУД)</vt:lpstr>
      <vt:lpstr>Слайд 12</vt:lpstr>
      <vt:lpstr>Виды универсальных учебных действий</vt:lpstr>
      <vt:lpstr>Слайд 14</vt:lpstr>
      <vt:lpstr>Слайд 15</vt:lpstr>
      <vt:lpstr>Слайд 16</vt:lpstr>
      <vt:lpstr>Слайд 17</vt:lpstr>
      <vt:lpstr>Метапредметные результаты</vt:lpstr>
      <vt:lpstr>Вспомним и соотнесем с тем, что знаем…</vt:lpstr>
      <vt:lpstr>Слайд 20</vt:lpstr>
      <vt:lpstr>Вывод</vt:lpstr>
      <vt:lpstr>Слайд 22</vt:lpstr>
      <vt:lpstr>Слайд 23</vt:lpstr>
      <vt:lpstr>Слайд 24</vt:lpstr>
      <vt:lpstr>Слайд 25</vt:lpstr>
      <vt:lpstr>Слайд 26</vt:lpstr>
      <vt:lpstr>Педагогические приёмы</vt:lpstr>
      <vt:lpstr>Слайд 28</vt:lpstr>
      <vt:lpstr>Слайд 29</vt:lpstr>
      <vt:lpstr>Слайд 30</vt:lpstr>
      <vt:lpstr>Задачи:</vt:lpstr>
      <vt:lpstr>Цель:</vt:lpstr>
      <vt:lpstr>Слайд 33</vt:lpstr>
      <vt:lpstr>ОСВОИМ!!!</vt:lpstr>
      <vt:lpstr>Спасибо за работу! </vt:lpstr>
    </vt:vector>
  </TitlesOfParts>
  <Company>Sokol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совещание  «Приёмы педагогической техники для формирования универсальных учебных действий»</dc:title>
  <dc:creator>Marie</dc:creator>
  <cp:lastModifiedBy>Елена</cp:lastModifiedBy>
  <cp:revision>61</cp:revision>
  <dcterms:created xsi:type="dcterms:W3CDTF">2012-12-02T13:32:57Z</dcterms:created>
  <dcterms:modified xsi:type="dcterms:W3CDTF">2015-11-04T01:26:39Z</dcterms:modified>
</cp:coreProperties>
</file>