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99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s/slide9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80" r:id="rId2"/>
    <p:sldMasterId id="2147483691" r:id="rId3"/>
    <p:sldMasterId id="2147483703" r:id="rId4"/>
    <p:sldMasterId id="2147483715" r:id="rId5"/>
  </p:sldMasterIdLst>
  <p:sldIdLst>
    <p:sldId id="256" r:id="rId6"/>
    <p:sldId id="264" r:id="rId7"/>
    <p:sldId id="265" r:id="rId8"/>
    <p:sldId id="262" r:id="rId9"/>
    <p:sldId id="319" r:id="rId10"/>
    <p:sldId id="257" r:id="rId11"/>
    <p:sldId id="258" r:id="rId12"/>
    <p:sldId id="260" r:id="rId13"/>
    <p:sldId id="286" r:id="rId14"/>
    <p:sldId id="266" r:id="rId15"/>
    <p:sldId id="287" r:id="rId16"/>
    <p:sldId id="267" r:id="rId17"/>
    <p:sldId id="268" r:id="rId18"/>
    <p:sldId id="269" r:id="rId19"/>
    <p:sldId id="270" r:id="rId20"/>
    <p:sldId id="271" r:id="rId21"/>
    <p:sldId id="273" r:id="rId22"/>
    <p:sldId id="272" r:id="rId23"/>
    <p:sldId id="320" r:id="rId24"/>
    <p:sldId id="274" r:id="rId25"/>
    <p:sldId id="275" r:id="rId26"/>
    <p:sldId id="276" r:id="rId27"/>
    <p:sldId id="279" r:id="rId28"/>
    <p:sldId id="281" r:id="rId29"/>
    <p:sldId id="277" r:id="rId30"/>
    <p:sldId id="278" r:id="rId31"/>
    <p:sldId id="280" r:id="rId32"/>
    <p:sldId id="282" r:id="rId33"/>
    <p:sldId id="283" r:id="rId34"/>
    <p:sldId id="284" r:id="rId35"/>
    <p:sldId id="285" r:id="rId36"/>
    <p:sldId id="339" r:id="rId37"/>
    <p:sldId id="290" r:id="rId38"/>
    <p:sldId id="288" r:id="rId39"/>
    <p:sldId id="289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303" r:id="rId48"/>
    <p:sldId id="304" r:id="rId49"/>
    <p:sldId id="305" r:id="rId50"/>
    <p:sldId id="306" r:id="rId51"/>
    <p:sldId id="307" r:id="rId52"/>
    <p:sldId id="309" r:id="rId53"/>
    <p:sldId id="302" r:id="rId54"/>
    <p:sldId id="298" r:id="rId55"/>
    <p:sldId id="299" r:id="rId56"/>
    <p:sldId id="310" r:id="rId57"/>
    <p:sldId id="300" r:id="rId58"/>
    <p:sldId id="301" r:id="rId59"/>
    <p:sldId id="311" r:id="rId60"/>
    <p:sldId id="337" r:id="rId61"/>
    <p:sldId id="338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21" r:id="rId70"/>
    <p:sldId id="322" r:id="rId71"/>
    <p:sldId id="323" r:id="rId72"/>
    <p:sldId id="324" r:id="rId73"/>
    <p:sldId id="326" r:id="rId74"/>
    <p:sldId id="325" r:id="rId75"/>
    <p:sldId id="327" r:id="rId76"/>
    <p:sldId id="328" r:id="rId77"/>
    <p:sldId id="376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41" r:id="rId87"/>
    <p:sldId id="342" r:id="rId88"/>
    <p:sldId id="352" r:id="rId89"/>
    <p:sldId id="343" r:id="rId90"/>
    <p:sldId id="371" r:id="rId91"/>
    <p:sldId id="344" r:id="rId92"/>
    <p:sldId id="345" r:id="rId93"/>
    <p:sldId id="346" r:id="rId94"/>
    <p:sldId id="347" r:id="rId95"/>
    <p:sldId id="349" r:id="rId96"/>
    <p:sldId id="350" r:id="rId97"/>
    <p:sldId id="368" r:id="rId98"/>
    <p:sldId id="370" r:id="rId99"/>
    <p:sldId id="369" r:id="rId100"/>
    <p:sldId id="353" r:id="rId101"/>
    <p:sldId id="351" r:id="rId102"/>
    <p:sldId id="356" r:id="rId103"/>
    <p:sldId id="364" r:id="rId104"/>
    <p:sldId id="355" r:id="rId105"/>
    <p:sldId id="363" r:id="rId106"/>
    <p:sldId id="354" r:id="rId107"/>
    <p:sldId id="362" r:id="rId108"/>
    <p:sldId id="357" r:id="rId109"/>
    <p:sldId id="361" r:id="rId110"/>
    <p:sldId id="358" r:id="rId111"/>
    <p:sldId id="359" r:id="rId112"/>
    <p:sldId id="360" r:id="rId113"/>
    <p:sldId id="365" r:id="rId114"/>
    <p:sldId id="366" r:id="rId115"/>
    <p:sldId id="375" r:id="rId116"/>
    <p:sldId id="372" r:id="rId117"/>
    <p:sldId id="373" r:id="rId118"/>
    <p:sldId id="374" r:id="rId1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4825" autoAdjust="0"/>
  </p:normalViewPr>
  <p:slideViewPr>
    <p:cSldViewPr>
      <p:cViewPr varScale="1">
        <p:scale>
          <a:sx n="61" d="100"/>
          <a:sy n="61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117" Type="http://schemas.openxmlformats.org/officeDocument/2006/relationships/slide" Target="slides/slide112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112" Type="http://schemas.openxmlformats.org/officeDocument/2006/relationships/slide" Target="slides/slide107.xml"/><Relationship Id="rId16" Type="http://schemas.openxmlformats.org/officeDocument/2006/relationships/slide" Target="slides/slide11.xml"/><Relationship Id="rId107" Type="http://schemas.openxmlformats.org/officeDocument/2006/relationships/slide" Target="slides/slide102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102" Type="http://schemas.openxmlformats.org/officeDocument/2006/relationships/slide" Target="slides/slide97.xml"/><Relationship Id="rId12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100" Type="http://schemas.openxmlformats.org/officeDocument/2006/relationships/slide" Target="slides/slide95.xml"/><Relationship Id="rId105" Type="http://schemas.openxmlformats.org/officeDocument/2006/relationships/slide" Target="slides/slide100.xml"/><Relationship Id="rId113" Type="http://schemas.openxmlformats.org/officeDocument/2006/relationships/slide" Target="slides/slide108.xml"/><Relationship Id="rId118" Type="http://schemas.openxmlformats.org/officeDocument/2006/relationships/slide" Target="slides/slide113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93" Type="http://schemas.openxmlformats.org/officeDocument/2006/relationships/slide" Target="slides/slide88.xml"/><Relationship Id="rId98" Type="http://schemas.openxmlformats.org/officeDocument/2006/relationships/slide" Target="slides/slide93.xml"/><Relationship Id="rId12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103" Type="http://schemas.openxmlformats.org/officeDocument/2006/relationships/slide" Target="slides/slide98.xml"/><Relationship Id="rId108" Type="http://schemas.openxmlformats.org/officeDocument/2006/relationships/slide" Target="slides/slide103.xml"/><Relationship Id="rId116" Type="http://schemas.openxmlformats.org/officeDocument/2006/relationships/slide" Target="slides/slide11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11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6" Type="http://schemas.openxmlformats.org/officeDocument/2006/relationships/slide" Target="slides/slide101.xml"/><Relationship Id="rId114" Type="http://schemas.openxmlformats.org/officeDocument/2006/relationships/slide" Target="slides/slide109.xml"/><Relationship Id="rId119" Type="http://schemas.openxmlformats.org/officeDocument/2006/relationships/slide" Target="slides/slide114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94" Type="http://schemas.openxmlformats.org/officeDocument/2006/relationships/slide" Target="slides/slide89.xml"/><Relationship Id="rId99" Type="http://schemas.openxmlformats.org/officeDocument/2006/relationships/slide" Target="slides/slide94.xml"/><Relationship Id="rId101" Type="http://schemas.openxmlformats.org/officeDocument/2006/relationships/slide" Target="slides/slide96.xml"/><Relationship Id="rId12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109" Type="http://schemas.openxmlformats.org/officeDocument/2006/relationships/slide" Target="slides/slide10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Relationship Id="rId104" Type="http://schemas.openxmlformats.org/officeDocument/2006/relationships/slide" Target="slides/slide99.xml"/><Relationship Id="rId120" Type="http://schemas.openxmlformats.org/officeDocument/2006/relationships/presProps" Target="presProps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slide" Target="slides/slide82.xml"/><Relationship Id="rId110" Type="http://schemas.openxmlformats.org/officeDocument/2006/relationships/slide" Target="slides/slide105.xml"/><Relationship Id="rId115" Type="http://schemas.openxmlformats.org/officeDocument/2006/relationships/slide" Target="slides/slide1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18192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2788" y="35750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85EB78-EAC4-410B-B42D-F3D55CAA7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64A724-A489-4349-AC30-2A746D1FD0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6150" y="274638"/>
            <a:ext cx="17907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19288" y="274638"/>
            <a:ext cx="522446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DEF37F-931F-4312-9A71-4078EC0D07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en-US"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en-US"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en-US"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fld id="{FED512B7-E407-4E24-9591-859781F72C7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2BA95AD9-87D8-4DF6-BFD1-B8FCE6F01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CBDC58EF-4F08-41B5-BA9B-E2A1BD5EF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A6BD358A-E850-4234-9450-FAEC8000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431A0933-D694-42BA-B194-2AD707440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F89ED129-CD39-4143-9B32-36CE09250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605F330E-4259-4B8C-AF2F-E326889E1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29F2513D-A263-464E-A6B7-8942095BE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C35B9D-C480-4D05-9DA2-74DD932E2F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F91176A0-7704-45B5-BFD0-A6CABBD5E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fld id="{80D641D8-D1CE-40B3-8C7B-5C0087D8C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5EB78-EAC4-410B-B42D-F3D55CAA7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5B9D-C480-4D05-9DA2-74DD932E2F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1CEA-B751-4C8C-AB68-EFF675FEE7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67889-650D-4B5C-BCC3-EDD41F64BD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268C-1550-4827-A112-D089B4EE13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89D7-3355-4D43-87B1-2235B96D8D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46B4-089B-40C7-B345-F3272D7598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36B5C-4DF4-48D2-9E4E-334927D2D3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5501CEA-B751-4C8C-AB68-EFF675FEE7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8F47-3409-4835-98DF-D0F0218A8B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4A724-A489-4349-AC30-2A746D1FD0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EF37F-931F-4312-9A71-4078EC0D07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18192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2788" y="35750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85EB78-EAC4-410B-B42D-F3D55CAA7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C35B9D-C480-4D05-9DA2-74DD932E2F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5501CEA-B751-4C8C-AB68-EFF675FEE7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9288" y="1600200"/>
            <a:ext cx="35067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8475" y="1600200"/>
            <a:ext cx="3508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867889-650D-4B5C-BCC3-EDD41F64BD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A8268C-1550-4827-A112-D089B4EE13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9A89D7-3355-4D43-87B1-2235B96D8D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DE46B4-089B-40C7-B345-F3272D7598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9288" y="1600200"/>
            <a:ext cx="35067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8475" y="1600200"/>
            <a:ext cx="3508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867889-650D-4B5C-BCC3-EDD41F64BD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136B5C-4DF4-48D2-9E4E-334927D2D3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1D8F47-3409-4835-98DF-D0F0218A8B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564A724-A489-4349-AC30-2A746D1FD0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6150" y="274638"/>
            <a:ext cx="17907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19288" y="274638"/>
            <a:ext cx="522446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DEF37F-931F-4312-9A71-4078EC0D07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en-US"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en-US"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en-US"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fld id="{FED512B7-E407-4E24-9591-859781F72C7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2BA95AD9-87D8-4DF6-BFD1-B8FCE6F01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CBDC58EF-4F08-41B5-BA9B-E2A1BD5EF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A6BD358A-E850-4234-9450-FAEC8000A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431A0933-D694-42BA-B194-2AD707440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F89ED129-CD39-4143-9B32-36CE09250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A8268C-1550-4827-A112-D089B4EE13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605F330E-4259-4B8C-AF2F-E326889E1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29F2513D-A263-464E-A6B7-8942095BE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fld id="{F91176A0-7704-45B5-BFD0-A6CABBD5E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  <a:extLst/>
          </a:lstStyle>
          <a:p>
            <a:pPr>
              <a:defRPr/>
            </a:pPr>
            <a:fld id="{80D641D8-D1CE-40B3-8C7B-5C0087D8C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9A89D7-3355-4D43-87B1-2235B96D8D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DE46B4-089B-40C7-B345-F3272D7598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136B5C-4DF4-48D2-9E4E-334927D2D3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1D8F47-3409-4835-98DF-D0F0218A8B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288" y="274638"/>
            <a:ext cx="7167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288" y="1600200"/>
            <a:ext cx="7167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5EB78-EAC4-410B-B42D-F3D55CAA7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rgbClr val="00000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rgbClr val="00000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rgbClr val="00000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2BFCB63-19D9-43F5-AB17-A03E5CCE5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D8B25C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D8B25C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85EB78-EAC4-410B-B42D-F3D55CAA7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9288" y="274638"/>
            <a:ext cx="7167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288" y="1600200"/>
            <a:ext cx="7167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5EB78-EAC4-410B-B42D-F3D55CAA7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rgbClr val="00000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rgbClr val="00000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rgbClr val="00000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2BFCB63-19D9-43F5-AB17-A03E5CCE5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D8B25C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D8B25C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4348" y="1928802"/>
            <a:ext cx="7772400" cy="935037"/>
          </a:xfrm>
        </p:spPr>
        <p:txBody>
          <a:bodyPr/>
          <a:lstStyle/>
          <a:p>
            <a:pPr algn="ctr" eaLnBrk="1" hangingPunct="1"/>
            <a:r>
              <a:rPr lang="ru-RU" sz="2500" b="1" dirty="0" smtClean="0"/>
              <a:t>Система оценивания в условиях реализации ФГОС НОО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71562" y="3500438"/>
            <a:ext cx="8072438" cy="1677992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ru-RU" sz="2400" b="1" i="1" dirty="0" smtClean="0">
                <a:latin typeface="Arial" charset="0"/>
              </a:rPr>
              <a:t>Надо учить не содержанию науки, а деятельности по её освоению.</a:t>
            </a: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ru-RU" sz="2400" b="1" i="1" dirty="0" smtClean="0">
                <a:latin typeface="Arial" charset="0"/>
              </a:rPr>
              <a:t>В.Г.Белинский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600" b="1" i="1" dirty="0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400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52513"/>
          </a:xfrm>
        </p:spPr>
        <p:txBody>
          <a:bodyPr/>
          <a:lstStyle/>
          <a:p>
            <a:pPr algn="ctr" eaLnBrk="1" hangingPunct="1"/>
            <a:r>
              <a:rPr lang="ru-RU" sz="2000" b="1" smtClean="0"/>
              <a:t>Планируемые результаты как основа системы оценки достижения требований стандарта</a:t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Планируемые результаты служат нормативной основой и для различных оценочных процедур, и для определения содержания и организации образовательного процесса.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 планируемых результатах три блока целей: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1) цели – ориентиры;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2) выпускник научится - опорная система знаний – основа итоговой оценки;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3) выпускник получит возможность научиться – знания, умения, навыки, расширяющие, углубляющие опорную систему или выступающие как пропедевтика для данного предмета.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Оценка деятельности педагогов и ОУ представлена преимущественно в двух последних блоках.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endParaRPr lang="ru-RU" sz="2400" b="1" smtClean="0"/>
          </a:p>
          <a:p>
            <a:r>
              <a:rPr lang="ru-RU" sz="2400" b="1" smtClean="0"/>
              <a:t>2)Синтез </a:t>
            </a:r>
            <a:r>
              <a:rPr lang="ru-RU" sz="2400" smtClean="0"/>
              <a:t> (назови процесс по его характеристикам; назови общим словом несколько слов, рисунков).</a:t>
            </a:r>
          </a:p>
          <a:p>
            <a:endParaRPr lang="ru-RU" sz="2400" b="1" smtClean="0"/>
          </a:p>
          <a:p>
            <a:r>
              <a:rPr lang="ru-RU" sz="2400" smtClean="0"/>
              <a:t>1.Назови одним словом:</a:t>
            </a:r>
          </a:p>
          <a:p>
            <a:pPr>
              <a:buFont typeface="Wingdings" pitchFamily="2" charset="2"/>
              <a:buNone/>
            </a:pPr>
            <a:r>
              <a:rPr lang="ru-RU" sz="2400" i="1" smtClean="0"/>
              <a:t>    Приставка, корень, суффикс, окончание – это…..</a:t>
            </a:r>
            <a:endParaRPr lang="ru-RU" sz="2400" smtClean="0"/>
          </a:p>
          <a:p>
            <a:r>
              <a:rPr lang="ru-RU" sz="2400" smtClean="0"/>
              <a:t>2.Какая часть речи указывает на предмет, не называя его?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r>
              <a:rPr lang="ru-RU" sz="2400" b="1" smtClean="0"/>
              <a:t>Синтез.</a:t>
            </a:r>
            <a:endParaRPr lang="ru-RU" sz="2400" smtClean="0"/>
          </a:p>
          <a:p>
            <a:r>
              <a:rPr lang="ru-RU" sz="2400" smtClean="0"/>
              <a:t>1.К числу, состоящему из 8 сотен, 7 десятков, 6 единиц, прибавь частное чисел 148 и 50 (запиши пример и реши его).</a:t>
            </a:r>
          </a:p>
          <a:p>
            <a:r>
              <a:rPr lang="ru-RU" sz="2400" smtClean="0"/>
              <a:t>2.Все числа раздели на 3 и увеличь на 15:   90, 33, 45, 60.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071563"/>
            <a:ext cx="8429625" cy="5214937"/>
          </a:xfrm>
        </p:spPr>
        <p:txBody>
          <a:bodyPr/>
          <a:lstStyle/>
          <a:p>
            <a:r>
              <a:rPr lang="ru-RU" sz="2400" b="1" smtClean="0"/>
              <a:t>3.Сравнение</a:t>
            </a:r>
            <a:r>
              <a:rPr lang="ru-RU" sz="2400" smtClean="0"/>
              <a:t> (чем А отличается от Б? Что общего между А и Б? (А и Б могут быть словами, символами, рисунками).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Сравни предложения. Напиши, что у них общего и чем различаются.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Предложения           Что общего    Чем отличаются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1.За лесом стоял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красивый замок.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2.На двери висит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замок.</a:t>
            </a:r>
          </a:p>
          <a:p>
            <a:pPr>
              <a:buFont typeface="Wingdings" pitchFamily="2" charset="2"/>
              <a:buNone/>
            </a:pPr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r>
              <a:rPr lang="ru-RU" sz="2400" b="1" smtClean="0"/>
              <a:t>Сравнение.</a:t>
            </a:r>
            <a:endParaRPr lang="ru-RU" sz="2400" smtClean="0"/>
          </a:p>
          <a:p>
            <a:r>
              <a:rPr lang="ru-RU" sz="2400" smtClean="0"/>
              <a:t>Сравни выражения и напиши, что в них общего и чем они отличаются.</a:t>
            </a:r>
          </a:p>
          <a:p>
            <a:r>
              <a:rPr lang="ru-RU" sz="2400" smtClean="0"/>
              <a:t>Выражения   Что общего      Чем отличаются</a:t>
            </a:r>
          </a:p>
          <a:p>
            <a:r>
              <a:rPr lang="ru-RU" sz="2400" smtClean="0"/>
              <a:t>236 + 125</a:t>
            </a:r>
          </a:p>
          <a:p>
            <a:r>
              <a:rPr lang="ru-RU" sz="2400" smtClean="0"/>
              <a:t>336 + 125</a:t>
            </a:r>
          </a:p>
          <a:p>
            <a:r>
              <a:rPr lang="ru-RU" sz="2400" smtClean="0"/>
              <a:t>535 – 193</a:t>
            </a:r>
          </a:p>
          <a:p>
            <a:r>
              <a:rPr lang="ru-RU" sz="2400" smtClean="0"/>
              <a:t>435 - 93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 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 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smtClean="0"/>
              <a:t>4)Логика</a:t>
            </a:r>
            <a:r>
              <a:rPr lang="ru-RU" sz="2400" smtClean="0"/>
              <a:t> или причинно-следственные связи (продолжи ряд слов, понятий; вставь недостающее слово, рисунок; расположи в логической последовательности слова, рисунки и т.д.; уровень повышенной сложности: построй систему понятий).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Продолжи ряд слов: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А) ход, выход, выходил…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Б) зерно, росток…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001000" cy="4876800"/>
          </a:xfrm>
        </p:spPr>
        <p:txBody>
          <a:bodyPr/>
          <a:lstStyle/>
          <a:p>
            <a:r>
              <a:rPr lang="ru-RU" sz="2400" b="1" smtClean="0"/>
              <a:t>Логика.</a:t>
            </a:r>
            <a:endParaRPr lang="ru-RU" sz="2400" smtClean="0"/>
          </a:p>
          <a:p>
            <a:r>
              <a:rPr lang="ru-RU" sz="2400" smtClean="0"/>
              <a:t>1.Вставь пропущенные цифры:</a:t>
            </a:r>
          </a:p>
          <a:p>
            <a:r>
              <a:rPr lang="ru-RU" sz="2400" smtClean="0"/>
              <a:t>2…3                               …8</a:t>
            </a:r>
          </a:p>
          <a:p>
            <a:r>
              <a:rPr lang="ru-RU" sz="2400" u="sng" smtClean="0"/>
              <a:t>…6…  </a:t>
            </a:r>
            <a:r>
              <a:rPr lang="ru-RU" sz="2400" smtClean="0"/>
              <a:t>                            </a:t>
            </a:r>
            <a:r>
              <a:rPr lang="ru-RU" sz="2400" u="sng" smtClean="0"/>
              <a:t>6…</a:t>
            </a:r>
            <a:endParaRPr lang="ru-RU" sz="2400" smtClean="0"/>
          </a:p>
          <a:p>
            <a:r>
              <a:rPr lang="ru-RU" sz="2400" smtClean="0"/>
              <a:t>580                              103</a:t>
            </a:r>
          </a:p>
          <a:p>
            <a:r>
              <a:rPr lang="ru-RU" sz="2400" smtClean="0"/>
              <a:t>2.Определи, какое число была в начале цепочки:</a:t>
            </a:r>
          </a:p>
          <a:p>
            <a:r>
              <a:rPr lang="ru-RU" sz="2400" smtClean="0"/>
              <a:t>          +10        + 30        :  2</a:t>
            </a:r>
          </a:p>
          <a:p>
            <a:r>
              <a:rPr lang="ru-RU" sz="2400" smtClean="0"/>
              <a:t>      □        → □      → □       →    = 35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0010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smtClean="0"/>
              <a:t>5)Выводы</a:t>
            </a:r>
            <a:r>
              <a:rPr lang="ru-RU" sz="2400" smtClean="0"/>
              <a:t> (дается небольшой текст и задание к нему: сделай вывод на основании текста; сделай вывод из рассказа в рисунках; уровень повышенной сложности: даны таблицы, схемы – сделай вывод по конкретному заданию).</a:t>
            </a:r>
          </a:p>
          <a:p>
            <a:r>
              <a:rPr lang="ru-RU" sz="2400" smtClean="0"/>
              <a:t>1.Прочитай текст. </a:t>
            </a:r>
            <a:r>
              <a:rPr lang="ru-RU" sz="2400" i="1" smtClean="0"/>
              <a:t>Буквы безударных гласных в корне слова надо проверять. Для проверки необходимо подобрать такое слово, в написании которого ты не сомневаешься.</a:t>
            </a:r>
            <a:endParaRPr lang="ru-RU" sz="2400" smtClean="0"/>
          </a:p>
          <a:p>
            <a:pPr>
              <a:buFont typeface="Wingdings" pitchFamily="2" charset="2"/>
              <a:buNone/>
            </a:pPr>
            <a:r>
              <a:rPr lang="ru-RU" sz="2400" smtClean="0"/>
              <a:t>Сделай вывод о том, является ли данный текст правилом. Почему?</a:t>
            </a:r>
          </a:p>
          <a:p>
            <a:pPr>
              <a:buFont typeface="Wingdings" pitchFamily="2" charset="2"/>
              <a:buNone/>
            </a:pPr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71563"/>
            <a:ext cx="8001000" cy="4948237"/>
          </a:xfrm>
        </p:spPr>
        <p:txBody>
          <a:bodyPr/>
          <a:lstStyle/>
          <a:p>
            <a:r>
              <a:rPr lang="ru-RU" sz="2400" b="1" smtClean="0"/>
              <a:t>Выводы.</a:t>
            </a:r>
            <a:endParaRPr lang="ru-RU" sz="2400" smtClean="0"/>
          </a:p>
          <a:p>
            <a:r>
              <a:rPr lang="ru-RU" sz="2400" smtClean="0"/>
              <a:t>Прочитай текст.</a:t>
            </a:r>
          </a:p>
          <a:p>
            <a:r>
              <a:rPr lang="ru-RU" sz="2400" i="1" smtClean="0"/>
              <a:t>В новом доме 165 квартир с балконами и 384 квартиры без балконов. На каждом этаже находится одинаковое количество квартир. Сколько всего квартир в доме?</a:t>
            </a:r>
            <a:endParaRPr lang="ru-RU" sz="2400" smtClean="0"/>
          </a:p>
          <a:p>
            <a:pPr>
              <a:buFont typeface="Wingdings" pitchFamily="2" charset="2"/>
              <a:buNone/>
            </a:pPr>
            <a:r>
              <a:rPr lang="ru-RU" sz="2400" smtClean="0"/>
              <a:t>Сделай   вывод о том, является данный текст задачей. Почему?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endParaRPr lang="ru-RU" sz="2400" smtClean="0"/>
          </a:p>
          <a:p>
            <a:r>
              <a:rPr lang="ru-RU" sz="2400" smtClean="0"/>
              <a:t>Подобные задания могут быть использованы как для диагностики, так и для развития мыслительных операций учащихся как на уроках, так и во внеурочное время.</a:t>
            </a:r>
          </a:p>
          <a:p>
            <a:r>
              <a:rPr lang="ru-RU" sz="2400" smtClean="0"/>
              <a:t>При итоговом контроле возможны такие формы содержательной оценки, как:</a:t>
            </a:r>
          </a:p>
          <a:p>
            <a:pPr>
              <a:buFont typeface="Wingdings" pitchFamily="2" charset="2"/>
              <a:buNone/>
            </a:pPr>
            <a:r>
              <a:rPr lang="ru-RU" sz="2400" b="1" smtClean="0"/>
              <a:t>1.«Рефлексивная карта»</a:t>
            </a:r>
            <a:r>
              <a:rPr lang="ru-RU" sz="2400" smtClean="0"/>
              <a:t> </a:t>
            </a:r>
            <a:r>
              <a:rPr lang="ru-RU" sz="2400" b="1" smtClean="0"/>
              <a:t>ученика </a:t>
            </a:r>
            <a:r>
              <a:rPr lang="ru-RU" sz="2400" smtClean="0"/>
              <a:t>(для учителя).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71563"/>
            <a:ext cx="8572500" cy="5357812"/>
          </a:xfrm>
        </p:spPr>
        <p:txBody>
          <a:bodyPr/>
          <a:lstStyle/>
          <a:p>
            <a:r>
              <a:rPr lang="ru-RU" sz="2400" smtClean="0"/>
              <a:t>Набор рубрик составляется учителем. </a:t>
            </a:r>
          </a:p>
          <a:p>
            <a:r>
              <a:rPr lang="ru-RU" sz="2400" smtClean="0"/>
              <a:t>В начале изучения каждой темы педагог совместно с учениками определяет, что они должны усвоить и что должны уметь в результате работы над темой.  </a:t>
            </a:r>
          </a:p>
          <a:p>
            <a:r>
              <a:rPr lang="ru-RU" sz="2400" smtClean="0"/>
              <a:t>При проверке выполненных заданий акцентируются умения, на развитие которых они направлены. </a:t>
            </a:r>
          </a:p>
          <a:p>
            <a:r>
              <a:rPr lang="ru-RU" sz="2400" smtClean="0"/>
              <a:t>На уроке специально выделяется время для взаимопроверки разных типов заданий в форме парной работы. В конце урока, подводя итоги, педагог вовлекает школьников в процесс анализа и оценки их успехов. 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909638"/>
          </a:xfrm>
        </p:spPr>
        <p:txBody>
          <a:bodyPr/>
          <a:lstStyle/>
          <a:p>
            <a:pPr algn="ctr"/>
            <a:r>
              <a:rPr lang="ru-RU" sz="2400" b="1" smtClean="0"/>
              <a:t>Оценка личностных, метапредметных и предметных результатов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Стандарт устанавливает три основных группы результатов – личностные, метапредметные и предметные.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143000"/>
            <a:ext cx="8001000" cy="5286375"/>
          </a:xfrm>
        </p:spPr>
        <p:txBody>
          <a:bodyPr/>
          <a:lstStyle/>
          <a:p>
            <a:r>
              <a:rPr lang="ru-RU" sz="2400" smtClean="0"/>
              <a:t>Еженедельно, ежемесячно или по четвертям ученик и учитель в соответствующих графах ставят условные знаки.</a:t>
            </a:r>
          </a:p>
          <a:p>
            <a:r>
              <a:rPr lang="ru-RU" sz="2400" b="1" smtClean="0"/>
              <a:t>Ученик (самооценка) ставит:</a:t>
            </a:r>
            <a:endParaRPr lang="ru-RU" sz="2400" smtClean="0"/>
          </a:p>
          <a:p>
            <a:r>
              <a:rPr lang="ru-RU" sz="2400" smtClean="0"/>
              <a:t>! – знаю или умею очень хорошо;</a:t>
            </a:r>
          </a:p>
          <a:p>
            <a:r>
              <a:rPr lang="ru-RU" sz="2400" smtClean="0"/>
              <a:t>*-иногда ошибаюсь;</a:t>
            </a:r>
          </a:p>
          <a:p>
            <a:r>
              <a:rPr lang="ru-RU" sz="2400" smtClean="0"/>
              <a:t>? – пока самостоятельно не выполняю.</a:t>
            </a:r>
          </a:p>
          <a:p>
            <a:r>
              <a:rPr lang="ru-RU" sz="2400" b="1" smtClean="0"/>
              <a:t>Учитель (оценка) ставит:</a:t>
            </a:r>
            <a:endParaRPr lang="ru-RU" sz="2400" smtClean="0"/>
          </a:p>
          <a:p>
            <a:r>
              <a:rPr lang="ru-RU" sz="2400" smtClean="0"/>
              <a:t>+ - знает, умеет применять на практике;</a:t>
            </a:r>
          </a:p>
          <a:p>
            <a:r>
              <a:rPr lang="ru-RU" sz="2400" smtClean="0"/>
              <a:t>*-знает, но иногда ошибается;</a:t>
            </a:r>
          </a:p>
          <a:p>
            <a:r>
              <a:rPr lang="ru-RU" sz="2400" smtClean="0"/>
              <a:t>? – пока испытывает трудность.</a:t>
            </a:r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2.Презентация исследовательских проектов.</a:t>
            </a:r>
            <a:r>
              <a:rPr lang="ru-RU" sz="2400" smtClean="0"/>
              <a:t> Оформление результатов проектов в виде газет, сборников задач, сценариев праздников.</a:t>
            </a:r>
          </a:p>
          <a:p>
            <a:r>
              <a:rPr lang="ru-RU" sz="2400" b="1" smtClean="0"/>
              <a:t>3.»Карта успешности».</a:t>
            </a:r>
            <a:r>
              <a:rPr lang="ru-RU" sz="2400" smtClean="0"/>
              <a:t> Школьники неуспешные в учёбе, могут быть успешными в других видах деятельности. Чтобы повысить самооценку учащегося и поддержать ситуацию индивидуального прогресса, педагог изучает, в каких областях ребёнок считает себя успешным.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Таким образом, школьная система оценивания, ориентированная на эффективное обучение, должна как минимум позволять:</a:t>
            </a:r>
          </a:p>
          <a:p>
            <a:r>
              <a:rPr lang="ru-RU" sz="2400" smtClean="0"/>
              <a:t>- осуществлять информативную и регулируемую обратную связь;</a:t>
            </a:r>
          </a:p>
          <a:p>
            <a:r>
              <a:rPr lang="ru-RU" sz="2400" smtClean="0"/>
              <a:t>- использовать эту связь как </a:t>
            </a:r>
            <a:r>
              <a:rPr lang="ru-RU" sz="2400" b="1" smtClean="0"/>
              <a:t>форму поощрения</a:t>
            </a:r>
            <a:r>
              <a:rPr lang="ru-RU" sz="2400" smtClean="0"/>
              <a:t>, но не наказания; 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- отмечать с её помощью даже незначительные успехи, позволяя учащимся продвигаться в собственном темпе;</a:t>
            </a:r>
          </a:p>
          <a:p>
            <a:r>
              <a:rPr lang="ru-RU" sz="2400" smtClean="0"/>
              <a:t>- ориентировать ученика на успех;</a:t>
            </a:r>
          </a:p>
          <a:p>
            <a:r>
              <a:rPr lang="ru-RU" sz="2400" smtClean="0"/>
              <a:t>-отражать достижения всех детей, а не только  достижения ограниченной группы учеников, содействовать становлению и развитию самооценки. 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2400" b="1" i="1" smtClean="0"/>
          </a:p>
          <a:p>
            <a:pPr algn="ctr"/>
            <a:endParaRPr lang="ru-RU" sz="2400" b="1" i="1" smtClean="0"/>
          </a:p>
          <a:p>
            <a:pPr algn="ctr"/>
            <a:endParaRPr lang="ru-RU" sz="2400" b="1" i="1" smtClean="0"/>
          </a:p>
          <a:p>
            <a:pPr algn="ctr"/>
            <a:r>
              <a:rPr lang="ru-RU" sz="2400" b="1" i="1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95325"/>
          </a:xfrm>
        </p:spPr>
        <p:txBody>
          <a:bodyPr/>
          <a:lstStyle/>
          <a:p>
            <a:pPr algn="ctr" eaLnBrk="1" hangingPunct="1"/>
            <a:r>
              <a:rPr lang="ru-RU" sz="2000" b="1" smtClean="0"/>
              <a:t>Особенности оценки личностных результатов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Оценка личностных результатов описана как оценка планируемых результатов, представленных в разделе «Личностные результаты» междисциплинарной программы формирования УУД.</a:t>
            </a:r>
          </a:p>
          <a:p>
            <a:pPr eaLnBrk="1" hangingPunct="1"/>
            <a:r>
              <a:rPr lang="ru-RU" sz="2400" smtClean="0"/>
              <a:t>Основное содержание оценки личностных результатов в начальной школе строится вокруг оценки: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14313"/>
            <a:ext cx="8001000" cy="642937"/>
          </a:xfrm>
        </p:spPr>
        <p:txBody>
          <a:bodyPr/>
          <a:lstStyle/>
          <a:p>
            <a:pPr algn="ctr" eaLnBrk="1" hangingPunct="1"/>
            <a:r>
              <a:rPr lang="ru-RU" sz="2000" b="1" smtClean="0"/>
              <a:t>Особенности оценки личностных результатов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ru-RU" sz="2400" smtClean="0"/>
              <a:t>Сформированности внутренней позиции школьника, которая находит отражение в эмоционально-положительном отношении ученика к школе;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Сформированности основ гражданской идентичности – чувство гордости за свою Родину, знание знаменательных для Отечества исторических событий и т.д.;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Сформированности самооценки;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Сформированности мотивации учебной деятельности;</a:t>
            </a:r>
          </a:p>
          <a:p>
            <a:pPr eaLnBrk="1" hangingPunct="1">
              <a:buFontTx/>
              <a:buChar char="-"/>
            </a:pPr>
            <a:endParaRPr lang="ru-RU" sz="2400" smtClean="0"/>
          </a:p>
          <a:p>
            <a:pPr eaLnBrk="1" hangingPunct="1">
              <a:buFontTx/>
              <a:buChar char="-"/>
            </a:pP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001000" cy="428625"/>
          </a:xfrm>
        </p:spPr>
        <p:txBody>
          <a:bodyPr/>
          <a:lstStyle/>
          <a:p>
            <a:pPr algn="ctr"/>
            <a:r>
              <a:rPr lang="ru-RU" sz="2000" b="1" smtClean="0"/>
              <a:t>Особенности личностных результатов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396240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1800" smtClean="0"/>
              <a:t>Знания моральных норм и сформированности морально-этических суждений, способности к оценке своих поступков и действий других людей с точки зрения соблюдения/ нарушения моральной этики.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В планируемых результатах, описывающих эту группу, </a:t>
            </a:r>
            <a:r>
              <a:rPr lang="ru-RU" sz="1800" b="1" smtClean="0"/>
              <a:t>отсутствует блок «Выпускник научится</a:t>
            </a:r>
            <a:r>
              <a:rPr lang="ru-RU" sz="1800" smtClean="0"/>
              <a:t>». Это означает, что </a:t>
            </a:r>
            <a:r>
              <a:rPr lang="ru-RU" sz="1800" b="1" smtClean="0"/>
              <a:t>личностные результаты</a:t>
            </a:r>
            <a:r>
              <a:rPr lang="ru-RU" sz="1800" smtClean="0"/>
              <a:t> выпускников начальной школы </a:t>
            </a:r>
            <a:r>
              <a:rPr lang="ru-RU" sz="1800" b="1" smtClean="0"/>
              <a:t>не подлежат итоговой оценке</a:t>
            </a:r>
            <a:r>
              <a:rPr lang="ru-RU" sz="1800" smtClean="0"/>
              <a:t>. Оценка этих результатов образовательной деятельности осуществляется в ходе внешних неперсонифицированных мониторинговых исследований. Предметом оценки становится не прогресс личностного развития учащегося, а эффективность воспитательно-образовательной деятельности ОУ, муниципальной, региональной или федеральной системы образования. Это принципиальный момент, отличающий оценку личностных результатов от оценки предметных и метапредметных результатов.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52450"/>
          </a:xfrm>
        </p:spPr>
        <p:txBody>
          <a:bodyPr/>
          <a:lstStyle/>
          <a:p>
            <a:pPr algn="ctr"/>
            <a:r>
              <a:rPr lang="ru-RU" sz="2400" b="1" smtClean="0"/>
              <a:t>Оценка метапредметных результатов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/>
              <a:t>Описана как оценка планируемых результатов, представленных в разделах «Регулятивные универсальные действия», «Познавательные универсальные учебные действия», «Коммуникативные УУД» междисциплинарной программы формирования УУД, а также во всех разделах междисциплинарной программы «Чтение: работа с информацией».</a:t>
            </a:r>
          </a:p>
          <a:p>
            <a:r>
              <a:rPr lang="ru-RU" sz="1800" smtClean="0"/>
              <a:t>Особенности оценки метапредметных результатов связаны с природой УУД.</a:t>
            </a:r>
          </a:p>
          <a:p>
            <a:r>
              <a:rPr lang="ru-RU" sz="1800" smtClean="0"/>
              <a:t>Уровень сформированности УУД, представляющих содержание и объект оценки метапредметных результатов может быть оценен и измерен: 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1)в результате выполнения специально сконструированных диагностических задач.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001000" cy="552450"/>
          </a:xfrm>
        </p:spPr>
        <p:txBody>
          <a:bodyPr/>
          <a:lstStyle/>
          <a:p>
            <a:pPr algn="ctr"/>
            <a:r>
              <a:rPr lang="ru-RU" sz="2000" b="1" smtClean="0"/>
              <a:t>Оценка метапредметных результатов</a:t>
            </a:r>
            <a:endParaRPr lang="ru-RU" sz="200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66738" y="1143000"/>
            <a:ext cx="8001000" cy="52149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1800" smtClean="0"/>
          </a:p>
          <a:p>
            <a:pPr>
              <a:buFont typeface="Wingdings" pitchFamily="2" charset="2"/>
              <a:buNone/>
            </a:pPr>
            <a:endParaRPr lang="ru-RU" sz="1800" smtClean="0"/>
          </a:p>
          <a:p>
            <a:pPr>
              <a:buFont typeface="Wingdings" pitchFamily="2" charset="2"/>
              <a:buNone/>
            </a:pPr>
            <a:r>
              <a:rPr lang="ru-RU" sz="1800" smtClean="0"/>
              <a:t>2)Как инструментальная основа и как условие успешности выполнения учебных и учебно-практических задач средствами учебных предметов. Этот подход широко использован в представленных примерах для итоговой оценки планируемых результатов по отдельным предметам. В зависимости от успешности </a:t>
            </a:r>
            <a:r>
              <a:rPr lang="ru-RU" sz="1800" b="1" smtClean="0"/>
              <a:t>выполнения проверочных работ по математике, русскому языку, чтению, окружающему миру, технологии </a:t>
            </a:r>
            <a:r>
              <a:rPr lang="ru-RU" sz="1800" smtClean="0"/>
              <a:t>и с учётом характера ошибок, допущенных ребёнком, можно сделать вывод о сформированности ряда познавательных и регулятивных действий учащихся. 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Проверочные задания, требующие совместной работы учащихся на общий результат и позволяющие оценить сформированность коммуникативных учебных действий представлены в планируемых результатах освоения курсов музыки, технологии, физкультуры.</a:t>
            </a:r>
          </a:p>
          <a:p>
            <a:pPr>
              <a:buFont typeface="Wingdings" pitchFamily="2" charset="2"/>
              <a:buNone/>
            </a:pPr>
            <a:endParaRPr lang="ru-RU" sz="1800" smtClean="0"/>
          </a:p>
          <a:p>
            <a:pPr>
              <a:buFont typeface="Wingdings" pitchFamily="2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95325"/>
          </a:xfrm>
        </p:spPr>
        <p:txBody>
          <a:bodyPr/>
          <a:lstStyle/>
          <a:p>
            <a:pPr algn="ctr"/>
            <a:r>
              <a:rPr lang="ru-RU" sz="2400" b="1" smtClean="0"/>
              <a:t>Оценка метапредметных результатов</a:t>
            </a:r>
            <a:endParaRPr lang="ru-RU" sz="240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66738" y="1143000"/>
            <a:ext cx="8001000" cy="5357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smtClean="0"/>
              <a:t>3)Достижение метапредметных результатов может проявиться в успешности выполнения комплексных заданий на межпредметной основе.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Таким образом, оценка метапредметных результатов может проводиться в ходе различных процедур. </a:t>
            </a:r>
          </a:p>
          <a:p>
            <a:pPr>
              <a:buFont typeface="Wingdings" pitchFamily="2" charset="2"/>
              <a:buNone/>
            </a:pPr>
            <a:r>
              <a:rPr lang="ru-RU" sz="1800" b="1" smtClean="0"/>
              <a:t>В итоговые проверочные работы по предметам и в комплексную работу на межпредметной основе включена  оценка </a:t>
            </a:r>
            <a:r>
              <a:rPr lang="ru-RU" sz="1800" smtClean="0"/>
              <a:t>(прямая или опосредованная) </a:t>
            </a:r>
            <a:r>
              <a:rPr lang="ru-RU" sz="1800" b="1" smtClean="0"/>
              <a:t>сформированности  большинства познавательных учебных действий </a:t>
            </a:r>
            <a:r>
              <a:rPr lang="ru-RU" sz="1800" smtClean="0"/>
              <a:t>и навыков работы с информацией, а также опосредованная оценка сформированности ряда коммуникативных и регулятивных действий. 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В ходе </a:t>
            </a:r>
            <a:r>
              <a:rPr lang="ru-RU" sz="1800" b="1" smtClean="0"/>
              <a:t>внутренней оценки, фиксируемой в портфолио в виде оценочных листов и листов наблюдений учителя</a:t>
            </a:r>
            <a:r>
              <a:rPr lang="ru-RU" sz="1800" smtClean="0"/>
              <a:t> может быть оценено достижение </a:t>
            </a:r>
            <a:r>
              <a:rPr lang="ru-RU" sz="1800" b="1" smtClean="0"/>
              <a:t>таких</a:t>
            </a:r>
            <a:r>
              <a:rPr lang="ru-RU" sz="1800" smtClean="0"/>
              <a:t> коммуникативных и регулятивных действий, которые трудно проверить в ходе стандартизированной итоговой проверочной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766763"/>
          </a:xfrm>
        </p:spPr>
        <p:txBody>
          <a:bodyPr/>
          <a:lstStyle/>
          <a:p>
            <a:pPr algn="ctr"/>
            <a:r>
              <a:rPr lang="ru-RU" sz="2400" b="1" smtClean="0"/>
              <a:t>Оценка предметных результатов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566738" y="1341438"/>
            <a:ext cx="8001000" cy="4678362"/>
          </a:xfrm>
        </p:spPr>
        <p:txBody>
          <a:bodyPr/>
          <a:lstStyle/>
          <a:p>
            <a:r>
              <a:rPr lang="ru-RU" sz="2400" smtClean="0"/>
              <a:t>Описана как оценка планируемых результатов по отдельным предметам. Достижение этих результатов обеспечивается за счёт учебных предметов, представленных в инвариантной части учебного плана. </a:t>
            </a:r>
          </a:p>
          <a:p>
            <a:r>
              <a:rPr lang="ru-RU" sz="2400" smtClean="0">
                <a:solidFill>
                  <a:schemeClr val="tx2"/>
                </a:solidFill>
              </a:rPr>
              <a:t>При оценке предметных результатов стандарт фиксирует важную особенность: в центре внимания должно быть применение  знаний в стандартной и нестандартной ситуации, овладение определенными способами действия.</a:t>
            </a:r>
            <a:r>
              <a:rPr lang="ru-RU" sz="2800" smtClean="0">
                <a:solidFill>
                  <a:schemeClr val="tx2"/>
                </a:solidFill>
              </a:rPr>
              <a:t> 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92175"/>
          </a:xfrm>
        </p:spPr>
        <p:txBody>
          <a:bodyPr/>
          <a:lstStyle/>
          <a:p>
            <a:r>
              <a:rPr lang="ru-RU" sz="2800" b="1" smtClean="0"/>
              <a:t>Оценка предметных результатов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Предметные результаты содержат в себе: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1) </a:t>
            </a:r>
            <a:r>
              <a:rPr lang="ru-RU" sz="2000" b="1" smtClean="0"/>
              <a:t>Систему предметных знаний;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2) </a:t>
            </a:r>
            <a:r>
              <a:rPr lang="ru-RU" sz="2000" b="1" smtClean="0"/>
              <a:t>Систему формируемых действий или систему предметных действий, которые специфичны для данного предмета и направлены на применение знаний, их преобразование и получение нового знания.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В системе предметных знаний выделяются опорные знания и знания, дополняющие, расширяющие или углубляющие опорную систему знаний.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Основные результаты НОО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196975"/>
            <a:ext cx="8001000" cy="4822825"/>
          </a:xfrm>
        </p:spPr>
        <p:txBody>
          <a:bodyPr/>
          <a:lstStyle/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Формирование универсальных и предметных способов действий, а также опорной системы знаний, обеспечивающих продолжение обучения в ОШ;</a:t>
            </a:r>
          </a:p>
          <a:p>
            <a:pPr eaLnBrk="1" hangingPunct="1"/>
            <a:r>
              <a:rPr lang="ru-RU" sz="2400" smtClean="0"/>
              <a:t>Воспитание основ </a:t>
            </a:r>
            <a:r>
              <a:rPr lang="ru-RU" sz="2400" u="sng" smtClean="0"/>
              <a:t>умения учиться – </a:t>
            </a:r>
            <a:r>
              <a:rPr lang="ru-RU" sz="2400" smtClean="0"/>
              <a:t>способность к самоорганизации с целью постановки и решения учебно-познавательных и учебно-практических задач;</a:t>
            </a:r>
          </a:p>
          <a:p>
            <a:pPr eaLnBrk="1" hangingPunct="1"/>
            <a:r>
              <a:rPr lang="ru-RU" sz="2400" smtClean="0"/>
              <a:t>Индивидуальный прогресс в основных сферах развития личности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31813"/>
          </a:xfrm>
        </p:spPr>
        <p:txBody>
          <a:bodyPr/>
          <a:lstStyle/>
          <a:p>
            <a:pPr algn="ctr"/>
            <a:r>
              <a:rPr lang="ru-RU" sz="2400" b="1" smtClean="0"/>
              <a:t>Оценка предметных результатов</a:t>
            </a:r>
            <a:endParaRPr lang="ru-RU" sz="2400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566738" y="908050"/>
            <a:ext cx="8001000" cy="5378450"/>
          </a:xfrm>
        </p:spPr>
        <p:txBody>
          <a:bodyPr/>
          <a:lstStyle/>
          <a:p>
            <a:r>
              <a:rPr lang="ru-RU" sz="2000" smtClean="0"/>
              <a:t>В начальной школе к опорной системе знаний прежде всего отнесён </a:t>
            </a:r>
            <a:r>
              <a:rPr lang="ru-RU" sz="2000" b="1" smtClean="0"/>
              <a:t>понятийный аппарат </a:t>
            </a:r>
            <a:r>
              <a:rPr lang="ru-RU" sz="2000" smtClean="0"/>
              <a:t>учебных предметов, освоение которого позволяет эффективно продвигаться в изучении предмета. В эту группу включается система таких знаний, умений, учебных действий, которые необходимы для успешного обучения и при </a:t>
            </a:r>
            <a:r>
              <a:rPr lang="ru-RU" sz="2000" b="1" smtClean="0"/>
              <a:t>специальной целенаправленной</a:t>
            </a:r>
            <a:r>
              <a:rPr lang="ru-RU" sz="2000" smtClean="0"/>
              <a:t> работе учителя могут быть достигнуты </a:t>
            </a:r>
            <a:r>
              <a:rPr lang="ru-RU" sz="2000" b="1" smtClean="0"/>
              <a:t>подавляющим</a:t>
            </a:r>
            <a:r>
              <a:rPr lang="ru-RU" sz="2000" smtClean="0"/>
              <a:t> большинством учащихся.</a:t>
            </a:r>
          </a:p>
          <a:p>
            <a:r>
              <a:rPr lang="ru-RU" sz="2000" smtClean="0"/>
              <a:t>На начальной ступени обучения особое значение для продолжения образования имеет </a:t>
            </a:r>
            <a:r>
              <a:rPr lang="ru-RU" sz="2000" b="1" smtClean="0"/>
              <a:t>усвоение</a:t>
            </a:r>
            <a:r>
              <a:rPr lang="ru-RU" sz="2000" smtClean="0"/>
              <a:t> учащимися </a:t>
            </a:r>
            <a:r>
              <a:rPr lang="ru-RU" sz="2000" b="1" smtClean="0"/>
              <a:t>опорной системы </a:t>
            </a:r>
            <a:r>
              <a:rPr lang="ru-RU" sz="2000" smtClean="0"/>
              <a:t>знаний по русскому языку и математике, овладение речевыми действиями, среди которых следует выделить навыки осознанного чтения и навыки работы с информацией, овладение коммуникативными действиями, необходимыми для учебного сотрудничества с учителем и сверстниками.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23888"/>
          </a:xfrm>
        </p:spPr>
        <p:txBody>
          <a:bodyPr/>
          <a:lstStyle/>
          <a:p>
            <a:pPr algn="ctr"/>
            <a:r>
              <a:rPr lang="ru-RU" sz="2400" b="1" smtClean="0"/>
              <a:t>Оценка предметных результатов</a:t>
            </a:r>
            <a:endParaRPr lang="ru-RU" sz="240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566738" y="1052513"/>
            <a:ext cx="8001000" cy="5233987"/>
          </a:xfrm>
        </p:spPr>
        <p:txBody>
          <a:bodyPr/>
          <a:lstStyle/>
          <a:p>
            <a:r>
              <a:rPr lang="ru-RU" sz="2000" smtClean="0"/>
              <a:t>При оценке предметных результатов основную ценность представляет способность использовать эти знания при решении учебно-познавательных и учебно-практических задач. </a:t>
            </a:r>
            <a:r>
              <a:rPr lang="ru-RU" sz="2000" b="1" smtClean="0"/>
              <a:t>Объектом оценки </a:t>
            </a:r>
            <a:r>
              <a:rPr lang="ru-RU" sz="2000" smtClean="0"/>
              <a:t>являются </a:t>
            </a:r>
            <a:r>
              <a:rPr lang="ru-RU" sz="2000" b="1" smtClean="0"/>
              <a:t>действия, выполняемые учащимися с предметным содержанием</a:t>
            </a:r>
            <a:r>
              <a:rPr lang="ru-RU" sz="2000" smtClean="0"/>
              <a:t>.</a:t>
            </a:r>
          </a:p>
          <a:p>
            <a:r>
              <a:rPr lang="ru-RU" sz="2000" b="1" smtClean="0"/>
              <a:t>Действия с предметным содержанием </a:t>
            </a:r>
            <a:r>
              <a:rPr lang="ru-RU" sz="2000" smtClean="0"/>
              <a:t>(или предметные действия)  </a:t>
            </a:r>
            <a:r>
              <a:rPr lang="ru-RU" sz="2000" b="1" smtClean="0"/>
              <a:t>вторая составляющая предметных результатов</a:t>
            </a:r>
            <a:r>
              <a:rPr lang="ru-RU" sz="2000" smtClean="0"/>
              <a:t>. В основе многих предметных действий лежат те же универсальные действия, прежде всего познавательные: использование знаково-символических средств, моделирование; сравнение, классификация; анализ, синтез, обобщение; поиск, преобразование информации и т.д., но на разных предметах с разными объектами.</a:t>
            </a:r>
          </a:p>
          <a:p>
            <a:endParaRPr lang="ru-RU" sz="2000" smtClean="0"/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95325"/>
          </a:xfrm>
        </p:spPr>
        <p:txBody>
          <a:bodyPr/>
          <a:lstStyle/>
          <a:p>
            <a:pPr algn="ctr"/>
            <a:r>
              <a:rPr lang="ru-RU" sz="2400" b="1" smtClean="0"/>
              <a:t>Оценка предметных результатов</a:t>
            </a:r>
            <a:endParaRPr lang="ru-RU" sz="240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566738" y="1125538"/>
            <a:ext cx="8001000" cy="4894262"/>
          </a:xfrm>
        </p:spPr>
        <p:txBody>
          <a:bodyPr/>
          <a:lstStyle/>
          <a:p>
            <a:r>
              <a:rPr lang="ru-RU" sz="1800" smtClean="0"/>
              <a:t>В результате и алгоритмы выполнения действий, и состав формируемых и отрабатываемых действий носит специфическую «предметную» окраску. По этой причине вклад разных учебных предметов в формирование УУД различный. Например, в формирование регулятивных УУД неоценимый вклад  вносит такой предмет как________.</a:t>
            </a:r>
          </a:p>
          <a:p>
            <a:r>
              <a:rPr lang="ru-RU" sz="1800" smtClean="0"/>
              <a:t>Совокупность всех учебных предметов обеспечивает формирование всех универсальных учебных действий, при условии, что образовательный процесс ориентирован на достижение этих результатов.</a:t>
            </a:r>
          </a:p>
          <a:p>
            <a:r>
              <a:rPr lang="ru-RU" sz="1800" smtClean="0"/>
              <a:t>Вывод: объектом оценки предметных результатов становится способность учащихся решать учебно-познавательные и учебно-практические задачи, построенные на материале  опорной системы знаний, с использованием средств, соответствующих содержанию учебных предметов.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909638"/>
          </a:xfrm>
        </p:spPr>
        <p:txBody>
          <a:bodyPr/>
          <a:lstStyle/>
          <a:p>
            <a:pPr algn="ctr"/>
            <a:r>
              <a:rPr lang="ru-RU" sz="2000" b="1" smtClean="0"/>
              <a:t>Процедуры и механизмы оценки. Внешняя и внутрення оценка в начальной школе. Портфолио. Итоговая оценка.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/>
              <a:t>Общий подход к системе оценки позволяет выделить следующие основные группы проблем:</a:t>
            </a:r>
          </a:p>
          <a:p>
            <a:pPr>
              <a:buFontTx/>
              <a:buChar char="-"/>
            </a:pPr>
            <a:r>
              <a:rPr lang="ru-RU" sz="1800" smtClean="0"/>
              <a:t>соотношение внешней и внутренней оценки на начальной ступени образования;</a:t>
            </a:r>
          </a:p>
          <a:p>
            <a:pPr>
              <a:buFontTx/>
              <a:buChar char="-"/>
            </a:pPr>
            <a:r>
              <a:rPr lang="ru-RU" sz="1800" smtClean="0"/>
              <a:t>способы и формы внутренней оценки, текущая оценочная деятельность учителя;</a:t>
            </a:r>
          </a:p>
          <a:p>
            <a:pPr>
              <a:buFontTx/>
              <a:buChar char="-"/>
            </a:pPr>
            <a:r>
              <a:rPr lang="ru-RU" sz="1800" smtClean="0"/>
              <a:t>способы и процедуры внешней оценки; </a:t>
            </a:r>
          </a:p>
          <a:p>
            <a:pPr>
              <a:buFontTx/>
              <a:buChar char="-"/>
            </a:pPr>
            <a:r>
              <a:rPr lang="ru-RU" sz="1800" smtClean="0"/>
              <a:t>итоговая оценка выпускника, её использование в системе образования.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/>
              <a:t>Соотношение внешней и внутренней оценки на начальной ступени образования. Итоговая оценка.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Внутренняя оценка </a:t>
            </a:r>
            <a:r>
              <a:rPr lang="ru-RU" sz="2000" smtClean="0"/>
              <a:t>– это оценка самой школы. Она выражается:</a:t>
            </a:r>
          </a:p>
          <a:p>
            <a:pPr>
              <a:buFontTx/>
              <a:buChar char="-"/>
            </a:pPr>
            <a:r>
              <a:rPr lang="ru-RU" sz="2000" smtClean="0"/>
              <a:t>в текущих отметках, которые ставятся учителями;</a:t>
            </a:r>
          </a:p>
          <a:p>
            <a:pPr>
              <a:buFontTx/>
              <a:buChar char="-"/>
            </a:pPr>
            <a:r>
              <a:rPr lang="ru-RU" sz="2000" smtClean="0"/>
              <a:t>в результатах самооценки учащихся;</a:t>
            </a:r>
          </a:p>
          <a:p>
            <a:pPr>
              <a:buFontTx/>
              <a:buChar char="-"/>
            </a:pPr>
            <a:r>
              <a:rPr lang="ru-RU" sz="2000" smtClean="0"/>
              <a:t>в результатах наблюдений, проводящихся учителями и школьными психологами;</a:t>
            </a:r>
          </a:p>
          <a:p>
            <a:pPr>
              <a:buFontTx/>
              <a:buChar char="-"/>
            </a:pPr>
            <a:r>
              <a:rPr lang="ru-RU" sz="2000" smtClean="0"/>
              <a:t>в промежуточной и итоговой оценках учащихся;</a:t>
            </a:r>
          </a:p>
          <a:p>
            <a:pPr>
              <a:buFontTx/>
              <a:buChar char="-"/>
            </a:pPr>
            <a:r>
              <a:rPr lang="ru-RU" sz="2000" smtClean="0"/>
              <a:t>в решении педагогического совета ОУ о переводе ученика в следующий класс или на следующую ступень обучения.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/>
              <a:t>Соотношение внешней и внутренней оценки на начальной ступени образования. Итоговая оценка.</a:t>
            </a:r>
            <a:endParaRPr lang="ru-RU" sz="2400" smtClean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Внутренняя оценка </a:t>
            </a:r>
            <a:r>
              <a:rPr lang="ru-RU" sz="2000" smtClean="0"/>
              <a:t>должна обеспечивать </a:t>
            </a:r>
            <a:r>
              <a:rPr lang="ru-RU" sz="2000" b="1" smtClean="0"/>
              <a:t>обратную связь, </a:t>
            </a:r>
            <a:r>
              <a:rPr lang="ru-RU" sz="2000" smtClean="0"/>
              <a:t>информируя:</a:t>
            </a:r>
          </a:p>
          <a:p>
            <a:pPr>
              <a:buFontTx/>
              <a:buChar char="-"/>
            </a:pPr>
            <a:r>
              <a:rPr lang="ru-RU" sz="2000" b="1" smtClean="0"/>
              <a:t>учащихся</a:t>
            </a:r>
            <a:r>
              <a:rPr lang="ru-RU" sz="2000" smtClean="0"/>
              <a:t> об их продвижении в освоении программы, об их сильных и слабых сторонах; </a:t>
            </a:r>
          </a:p>
          <a:p>
            <a:pPr>
              <a:buFontTx/>
              <a:buChar char="-"/>
            </a:pPr>
            <a:r>
              <a:rPr lang="ru-RU" sz="2000" b="1" smtClean="0"/>
              <a:t>и учителей </a:t>
            </a:r>
            <a:r>
              <a:rPr lang="ru-RU" sz="2000" smtClean="0"/>
              <a:t>об эффективности их педагогической деятельности.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/>
              <a:t>     Внутренняя оценка </a:t>
            </a:r>
            <a:r>
              <a:rPr lang="ru-RU" sz="2000" smtClean="0"/>
              <a:t>должна обеспечивать положительную мотивацию учения, стимулировать обучение учащихся: ориентировать на успех, отмечать даже незначительные продвижения, поощрять учащихся, отмечать сильные стороны, позволять продвигаться в собственном темпе.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/>
              <a:t>Соотношение внешней и внутренней оценки на начальной ступени образования. Итоговая оценка.</a:t>
            </a:r>
            <a:endParaRPr lang="ru-RU" sz="2400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Внешняя оценка </a:t>
            </a:r>
            <a:r>
              <a:rPr lang="ru-RU" sz="2000" smtClean="0"/>
              <a:t>проводится внешними по отношению к школе службами, уполномоченными вести оценочную деятельность. </a:t>
            </a:r>
          </a:p>
          <a:p>
            <a:r>
              <a:rPr lang="ru-RU" sz="2000" smtClean="0"/>
              <a:t>Внешняя оценка проводится в рамках следующих процедур: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-    государственная итоговая аттестация выпускников;</a:t>
            </a:r>
          </a:p>
          <a:p>
            <a:pPr>
              <a:buFontTx/>
              <a:buChar char="-"/>
            </a:pPr>
            <a:r>
              <a:rPr lang="ru-RU" sz="2000" smtClean="0"/>
              <a:t>аттестация работников образования;</a:t>
            </a:r>
          </a:p>
          <a:p>
            <a:pPr>
              <a:buFontTx/>
              <a:buChar char="-"/>
            </a:pPr>
            <a:r>
              <a:rPr lang="ru-RU" sz="2000" smtClean="0"/>
              <a:t>аккредитация ОУ;</a:t>
            </a:r>
          </a:p>
          <a:p>
            <a:pPr>
              <a:buFontTx/>
              <a:buChar char="-"/>
            </a:pPr>
            <a:r>
              <a:rPr lang="ru-RU" sz="2000" smtClean="0"/>
              <a:t>мониторинговые исследования качества образования.</a:t>
            </a:r>
          </a:p>
          <a:p>
            <a:pPr>
              <a:buFontTx/>
              <a:buChar char="-"/>
            </a:pPr>
            <a:r>
              <a:rPr lang="ru-RU" sz="2000" smtClean="0"/>
              <a:t>«Точка соприкосновения» внутренней и внешней оценки – итоговая оценка. В начальной школе итоговая аттестация выпускников не предусматривается Законом об образовании. </a:t>
            </a:r>
          </a:p>
          <a:p>
            <a:pPr>
              <a:buFontTx/>
              <a:buChar char="-"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909638"/>
          </a:xfrm>
        </p:spPr>
        <p:txBody>
          <a:bodyPr/>
          <a:lstStyle/>
          <a:p>
            <a:pPr algn="ctr"/>
            <a:r>
              <a:rPr lang="ru-RU" sz="2000" b="1" i="1" smtClean="0"/>
              <a:t>Соотношение внешней и внутренней оценки на начальной ступени образования. Итоговая оценка.</a:t>
            </a:r>
            <a:endParaRPr lang="ru-RU" sz="2000" b="1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smtClean="0"/>
              <a:t>Поэтому в НШ влияние внешней оценки на внутреннюю осуществляется опосредованно: через аттестацию кадров; через аккредитацию ОУ, через мониторинговые  исследования, в которых основным элементом выступают результаты итоговой оценки выпускников.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В результате к структуре итоговой оценки младших школьников выдвигаются определенные требования.</a:t>
            </a:r>
          </a:p>
          <a:p>
            <a:pPr>
              <a:buFont typeface="Wingdings" pitchFamily="2" charset="2"/>
              <a:buNone/>
            </a:pPr>
            <a:r>
              <a:rPr lang="ru-RU" sz="1800" b="1" smtClean="0"/>
              <a:t>Итоговая оценка должна </a:t>
            </a:r>
            <a:r>
              <a:rPr lang="ru-RU" sz="1800" smtClean="0"/>
              <a:t>позволять</a:t>
            </a:r>
          </a:p>
          <a:p>
            <a:pPr>
              <a:buFont typeface="Wingdings" pitchFamily="2" charset="2"/>
              <a:buAutoNum type="arabicParenR"/>
            </a:pPr>
            <a:r>
              <a:rPr lang="ru-RU" sz="1800" smtClean="0"/>
              <a:t>фиксировать </a:t>
            </a:r>
            <a:r>
              <a:rPr lang="ru-RU" sz="1800" b="1" smtClean="0"/>
              <a:t>индивидуальный</a:t>
            </a:r>
            <a:r>
              <a:rPr lang="ru-RU" sz="1800" smtClean="0"/>
              <a:t> </a:t>
            </a:r>
            <a:r>
              <a:rPr lang="ru-RU" sz="1800" b="1" smtClean="0"/>
              <a:t>прогресс</a:t>
            </a:r>
            <a:r>
              <a:rPr lang="ru-RU" sz="1800" smtClean="0"/>
              <a:t> в образовательных достижениях ученика, т.е.вести оценку ребёнка по отношению к самому себе;</a:t>
            </a:r>
          </a:p>
          <a:p>
            <a:pPr>
              <a:buFont typeface="Wingdings" pitchFamily="2" charset="2"/>
              <a:buAutoNum type="arabicParenR"/>
            </a:pPr>
            <a:r>
              <a:rPr lang="ru-RU" sz="1800" smtClean="0"/>
              <a:t>получить объективные и надёжные данные об образовательных  достижениях каждого ребёнка и всех 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/>
              <a:t>Соотношение внешней и внутренней оценки на начальной ступени образования. Итоговая оценка.</a:t>
            </a:r>
            <a:endParaRPr lang="ru-RU" sz="2400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Согласно требованиям Стандарта в итоговой оценке освоения обучающимися ООП НОО выделены две составляющие:</a:t>
            </a:r>
          </a:p>
          <a:p>
            <a:r>
              <a:rPr lang="ru-RU" sz="2000" smtClean="0"/>
              <a:t>1) результаты промежуточной аттестации (</a:t>
            </a:r>
            <a:r>
              <a:rPr lang="ru-RU" sz="2000" i="1" smtClean="0"/>
              <a:t>накопленные оценки</a:t>
            </a:r>
            <a:r>
              <a:rPr lang="ru-RU" sz="2000" smtClean="0"/>
              <a:t>), отражающие динамику их индивидуальных образовательных достижений, продвижение в достижении планируемых результатов освоения программы;</a:t>
            </a:r>
          </a:p>
          <a:p>
            <a:r>
              <a:rPr lang="ru-RU" sz="2000" smtClean="0"/>
              <a:t>2) результаты итоговых работ (</a:t>
            </a:r>
            <a:r>
              <a:rPr lang="ru-RU" sz="2000" i="1" smtClean="0"/>
              <a:t>оценки за стандартизированные итоговые работы), </a:t>
            </a:r>
            <a:r>
              <a:rPr lang="ru-RU" sz="2000" smtClean="0"/>
              <a:t>характеризующие уровень освоения основных формируемых способов действий, необходимых для обучения на следующей ступени общего образования.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/>
              <a:t>Соотношение внешней и внутренней оценки на начальной ступени образования. Итоговая оценка.</a:t>
            </a:r>
            <a:endParaRPr lang="ru-RU" sz="2400" smtClean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566738" y="1643063"/>
            <a:ext cx="8001000" cy="4857750"/>
          </a:xfrm>
        </p:spPr>
        <p:txBody>
          <a:bodyPr/>
          <a:lstStyle/>
          <a:p>
            <a:r>
              <a:rPr lang="ru-RU" sz="2000" smtClean="0"/>
              <a:t>Фиксация накопленных в ходе обучения оценок и проведение итоговых работ – область компетенции педагогов и школы.</a:t>
            </a:r>
          </a:p>
          <a:p>
            <a:r>
              <a:rPr lang="ru-RU" sz="2000" smtClean="0"/>
              <a:t>Проведение итоговых работ обусловлено необходимостью получения объективных и сопоставимых данных о достигаемых системой начального образования уровнях образовательных результатов. Для проведения итоговых работ в целях обеспечения объективности и сопоставимости данных целесообразно использовать </a:t>
            </a:r>
            <a:r>
              <a:rPr lang="ru-RU" sz="2000" b="1" smtClean="0"/>
              <a:t>единый инструментарий</a:t>
            </a:r>
            <a:r>
              <a:rPr lang="ru-RU" sz="2000" smtClean="0"/>
              <a:t>, разрабатываемый или на федеральном уровне, или на областном уровне, или образовательными учреждениями на основе спецификаций и демонстрационных вариантов, созданных в рамках системы внешней оценки.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66713"/>
            <a:ext cx="7778750" cy="1149350"/>
          </a:xfrm>
        </p:spPr>
        <p:txBody>
          <a:bodyPr/>
          <a:lstStyle/>
          <a:p>
            <a:pPr algn="ctr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80010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Расширение спектра регламентированных оценочных процедур (индивидуальная оценка образовательных достижений школьника; оценка эффективности деятельности ОУ через аккредитацию  и аттестацию; оценка состояния и тенденций развития системы образования)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Использование планируемых результатов в качестве содержательной и  критериальной оценки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27088" y="333375"/>
            <a:ext cx="79216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>
                <a:solidFill>
                  <a:schemeClr val="tx2"/>
                </a:solidFill>
                <a:latin typeface="Verdana" pitchFamily="34" charset="0"/>
              </a:rPr>
              <a:t>Отличия новой системы оценивания</a:t>
            </a:r>
            <a:r>
              <a:rPr lang="ru-RU">
                <a:solidFill>
                  <a:schemeClr val="tx2"/>
                </a:solidFill>
                <a:latin typeface="Verdana" pitchFamily="34" charset="0"/>
              </a:rPr>
              <a:t/>
            </a:r>
            <a:br>
              <a:rPr lang="ru-RU">
                <a:solidFill>
                  <a:schemeClr val="tx2"/>
                </a:solidFill>
                <a:latin typeface="Verdana" pitchFamily="34" charset="0"/>
              </a:rPr>
            </a:br>
            <a:endParaRPr lang="ru-RU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/>
              <a:t>Соотношение внешней и внутренней оценки на начальной ступени образования. Итоговая оценка.</a:t>
            </a:r>
            <a:endParaRPr lang="ru-RU" sz="2400" smtClean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Связь внутренней итоговой оценки с системой внешней оценки может быть существенно усилена, если:</a:t>
            </a:r>
          </a:p>
          <a:p>
            <a:pPr>
              <a:buFontTx/>
              <a:buChar char="-"/>
            </a:pPr>
            <a:r>
              <a:rPr lang="ru-RU" sz="2000" smtClean="0"/>
              <a:t>проводится регулярный внешний мониторинг образовательных достижений выпускников начальной школы;</a:t>
            </a:r>
          </a:p>
          <a:p>
            <a:pPr>
              <a:buFontTx/>
              <a:buChar char="-"/>
            </a:pPr>
            <a:r>
              <a:rPr lang="ru-RU" sz="2000" smtClean="0"/>
              <a:t>процедуры аттестации педкадров и аккредитации ОУ предусматривают проведение анализа данных о результатах выполнения выпускниками итоговых работ, а также данных, характеризующих используемую учителем и школой систему накопительной оценки.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 smtClean="0"/>
              <a:t>Соотношение внешней и внутренней оценки на начальной ступени образования. Итоговая оценка.</a:t>
            </a:r>
            <a:endParaRPr lang="ru-RU" sz="2400" smtClean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В начальной школе особое место в системе итоговых работ занимают работы, проверяющие достижение предметных планируемых результатов по русскому языку и математике, а также работы, проверяющие достижение метапредметных результатов, в том числе по программе «Чтение: работа с информацией».</a:t>
            </a:r>
          </a:p>
          <a:p>
            <a:r>
              <a:rPr lang="ru-RU" sz="2000" smtClean="0"/>
              <a:t>Именно эти результаты имеют решающее значение для успешного обучения на следующей ступени, для оценки деятельности системы начального образования в целом, ОУ и педагогов, работающих в начальной школе.</a:t>
            </a:r>
          </a:p>
          <a:p>
            <a:r>
              <a:rPr lang="ru-RU" sz="2000" smtClean="0"/>
              <a:t>Проверку результатов целесообразно вести при проведении 3 итоговых работ: по русскому языку, по математике, и комплексная работа на межпредметной основе.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792163"/>
          </a:xfrm>
        </p:spPr>
        <p:txBody>
          <a:bodyPr/>
          <a:lstStyle/>
          <a:p>
            <a:pPr algn="ctr"/>
            <a:r>
              <a:rPr lang="ru-RU" sz="2400" b="1" smtClean="0"/>
              <a:t>Организация накопительной системы оценки. Портфолио</a:t>
            </a:r>
            <a:r>
              <a:rPr lang="ru-RU" sz="2400" smtClean="0"/>
              <a:t>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Вместо официального классного журнала главным средством накопления информации об образовательных результатах ученика должен стать </a:t>
            </a:r>
            <a:r>
              <a:rPr lang="ru-RU" sz="2000" b="1" smtClean="0"/>
              <a:t>Портфолио. </a:t>
            </a:r>
          </a:p>
          <a:p>
            <a:r>
              <a:rPr lang="ru-RU" sz="2000" smtClean="0"/>
              <a:t>Официальный классный журнал не отменяется, но итоговая оценка за начальную школу будет приниматься не на основе годовых предметных отметок в журнале, а на основе всех результатов (предметных, метапредметных, личностных, учебных и внеучебных), накопленных в Портфолио за четыре года обучения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38200"/>
          </a:xfrm>
        </p:spPr>
        <p:txBody>
          <a:bodyPr/>
          <a:lstStyle/>
          <a:p>
            <a:pPr algn="ctr"/>
            <a:r>
              <a:rPr lang="ru-RU" sz="2400" b="1" smtClean="0"/>
              <a:t>Организация накопительной системы оценки. Портфолио</a:t>
            </a:r>
            <a:r>
              <a:rPr lang="ru-RU" sz="2400" smtClean="0"/>
              <a:t>.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566738" y="1285875"/>
            <a:ext cx="8001000" cy="5072063"/>
          </a:xfrm>
        </p:spPr>
        <p:txBody>
          <a:bodyPr/>
          <a:lstStyle/>
          <a:p>
            <a:endParaRPr lang="ru-RU" sz="2000" b="1" smtClean="0"/>
          </a:p>
          <a:p>
            <a:endParaRPr lang="ru-RU" sz="2000" b="1" smtClean="0"/>
          </a:p>
          <a:p>
            <a:r>
              <a:rPr lang="ru-RU" sz="2000" b="1" smtClean="0"/>
              <a:t>Портфолио</a:t>
            </a:r>
            <a:r>
              <a:rPr lang="ru-RU" sz="2000" smtClean="0"/>
              <a:t> – оптимальный способ организации накопительной системы оценки. Материалы портфолио должны допускать проведение независимой внешней оценки, например, при проведении аттестации или аккредитации.</a:t>
            </a:r>
          </a:p>
          <a:p>
            <a:r>
              <a:rPr lang="ru-RU" sz="2000" smtClean="0"/>
              <a:t>Обязательной составляющей портфолио являются: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1) материалы </a:t>
            </a:r>
            <a:r>
              <a:rPr lang="ru-RU" sz="2000" b="1" smtClean="0"/>
              <a:t>стартовой диагностики, промежуточных и итоговых стандартизированных работ</a:t>
            </a:r>
            <a:r>
              <a:rPr lang="ru-RU" sz="2000" smtClean="0"/>
              <a:t> по отдельным предметам.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38200"/>
          </a:xfrm>
        </p:spPr>
        <p:txBody>
          <a:bodyPr/>
          <a:lstStyle/>
          <a:p>
            <a:pPr algn="ctr"/>
            <a:r>
              <a:rPr lang="ru-RU" sz="2400" b="1" smtClean="0"/>
              <a:t>Организация накопительной системы оценки. Портфолио</a:t>
            </a:r>
            <a:r>
              <a:rPr lang="ru-RU" sz="2400" smtClean="0"/>
              <a:t>.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smtClean="0"/>
              <a:t>2) Систематизированные материалы наблюдений (оценочные листы, материалы и листы наблюдений) за процессом овладения УУД, которые ведут учителя начальных классов, школьный психолог и другие непосредственные участники образовательного процесса. </a:t>
            </a:r>
          </a:p>
          <a:p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3) Материалы, характеризующие достижения учащихся во внеучебной (школьной и внешкольной) и досуговой деятельности.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909638"/>
          </a:xfrm>
        </p:spPr>
        <p:txBody>
          <a:bodyPr/>
          <a:lstStyle/>
          <a:p>
            <a:pPr algn="ctr"/>
            <a:r>
              <a:rPr lang="ru-RU" sz="2400" b="1" smtClean="0"/>
              <a:t>Организация накопительной системы оценки. Портфолио</a:t>
            </a:r>
            <a:r>
              <a:rPr lang="ru-RU" sz="2400" smtClean="0"/>
              <a:t>.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В текущей оценочной деятельности и при оценке отдельных составляющих портфолио целесообразно соотносить результаты, продемонстрированные учеником, с оценками типа:</a:t>
            </a:r>
          </a:p>
          <a:p>
            <a:pPr>
              <a:buFontTx/>
              <a:buChar char="-"/>
            </a:pPr>
            <a:r>
              <a:rPr lang="ru-RU" sz="2000" smtClean="0"/>
              <a:t>зачёт/незачёт (удовлетворительно/ неудовлетворительно), свидетельствующей об освоении опорной системы знаний и правильном выполнении учебных действий, построенных на опорном учебном материале;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- «хорошо», «отлично», свидетельствующими об усвоении опорной системы знаний на уровне осознанного произвольного овладения учебными действиями, а также о кругозоре, широте интересов.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38200"/>
          </a:xfrm>
        </p:spPr>
        <p:txBody>
          <a:bodyPr/>
          <a:lstStyle/>
          <a:p>
            <a:pPr algn="ctr"/>
            <a:r>
              <a:rPr lang="ru-RU" sz="2400" b="1" smtClean="0"/>
              <a:t>Организация накопительной системы оценки. Портфолио</a:t>
            </a:r>
            <a:r>
              <a:rPr lang="ru-RU" sz="2400" smtClean="0"/>
              <a:t>.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Используя традиционную систему отметок по 5-балльной шкале, достижение опорного уровня рассматривается как безусловный учебный успех ученика, как исполнение им требований стандарта и соотносится с оценкой «удовлетворительно» (зачёт).</a:t>
            </a:r>
          </a:p>
          <a:p>
            <a:r>
              <a:rPr lang="ru-RU" sz="2000" smtClean="0"/>
              <a:t>По результатам накопленной оценки, на основе материалов портфолио, делаются выводы о:</a:t>
            </a:r>
          </a:p>
          <a:p>
            <a:pPr>
              <a:buFontTx/>
              <a:buChar char="-"/>
            </a:pPr>
            <a:r>
              <a:rPr lang="ru-RU" sz="2000" smtClean="0"/>
              <a:t>сформированности универсальных и предметных способов действий, опорной системы знаний для продолжения образования в ОШ;</a:t>
            </a:r>
          </a:p>
          <a:p>
            <a:pPr>
              <a:buFontTx/>
              <a:buChar char="-"/>
            </a:pPr>
            <a:r>
              <a:rPr lang="ru-RU" sz="2000" smtClean="0"/>
              <a:t>сформированности основ умения учиться;</a:t>
            </a:r>
          </a:p>
          <a:p>
            <a:pPr>
              <a:buFontTx/>
              <a:buChar char="-"/>
            </a:pPr>
            <a:r>
              <a:rPr lang="ru-RU" sz="2000" smtClean="0"/>
              <a:t>об индивидуальном прогрессе в основных сферах развития личности.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981075"/>
          </a:xfrm>
        </p:spPr>
        <p:txBody>
          <a:bodyPr/>
          <a:lstStyle/>
          <a:p>
            <a:pPr algn="ctr"/>
            <a:r>
              <a:rPr lang="ru-RU" sz="2400" b="1" smtClean="0"/>
              <a:t>Итоговая оценка выпускника и её использование в системе образования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Вывод 1. </a:t>
            </a:r>
            <a:r>
              <a:rPr lang="ru-RU" sz="2000" smtClean="0"/>
              <a:t>Выпускник овладел опорной системой знаний и учебными действиями, необходимыми для продолжения образования на следующей ступени общего образования, и способен использовать их для решения простых учебно-познавательных и учебно-практических задач средствами данного предмета.</a:t>
            </a:r>
          </a:p>
          <a:p>
            <a:r>
              <a:rPr lang="ru-RU" sz="2000" smtClean="0"/>
              <a:t>Такой вывод делается, если </a:t>
            </a:r>
            <a:r>
              <a:rPr lang="ru-RU" sz="2000" b="1" smtClean="0"/>
              <a:t>в материалах накопительной системы оценки </a:t>
            </a:r>
            <a:r>
              <a:rPr lang="ru-RU" sz="2000" smtClean="0"/>
              <a:t>зафиксировано достижение планируемых результатов </a:t>
            </a:r>
            <a:r>
              <a:rPr lang="ru-RU" sz="2000" b="1" smtClean="0"/>
              <a:t>по всем основным разделам программы учебного предмета</a:t>
            </a:r>
            <a:r>
              <a:rPr lang="ru-RU" sz="2000" smtClean="0"/>
              <a:t>, курса как минимум с отметкой </a:t>
            </a:r>
            <a:r>
              <a:rPr lang="ru-RU" sz="2000" b="1" smtClean="0"/>
              <a:t>«зачтено» </a:t>
            </a:r>
            <a:r>
              <a:rPr lang="ru-RU" sz="2000" smtClean="0"/>
              <a:t>(или «удовлетворительно»), а </a:t>
            </a:r>
            <a:r>
              <a:rPr lang="ru-RU" sz="2000" b="1" smtClean="0"/>
              <a:t>результаты</a:t>
            </a:r>
            <a:r>
              <a:rPr lang="ru-RU" sz="2000" smtClean="0"/>
              <a:t> выполнения </a:t>
            </a:r>
            <a:r>
              <a:rPr lang="ru-RU" sz="2000" b="1" smtClean="0"/>
              <a:t>итоговых работ </a:t>
            </a:r>
            <a:r>
              <a:rPr lang="ru-RU" sz="2000" smtClean="0"/>
              <a:t>свидетельствуют о правильном выполнении </a:t>
            </a:r>
            <a:r>
              <a:rPr lang="ru-RU" sz="2000" b="1" smtClean="0"/>
              <a:t>не менее 50% заданий базового уровня.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95325"/>
          </a:xfrm>
        </p:spPr>
        <p:txBody>
          <a:bodyPr/>
          <a:lstStyle/>
          <a:p>
            <a:pPr algn="ctr"/>
            <a:r>
              <a:rPr lang="ru-RU" sz="2400" b="1" smtClean="0"/>
              <a:t>Итоговая оценка выпускника и её использование в системе образования</a:t>
            </a:r>
            <a:endParaRPr lang="ru-RU" sz="2400" smtClean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Вывод 2. </a:t>
            </a:r>
            <a:r>
              <a:rPr lang="ru-RU" sz="2000" smtClean="0"/>
              <a:t>Выпускник овладел опорной системой знаний, необходимой для продолжения образования на следующей ступени общего образования, на уровне осознанного произвольного овладения учебными действиями.</a:t>
            </a:r>
          </a:p>
          <a:p>
            <a:r>
              <a:rPr lang="ru-RU" sz="2000" smtClean="0"/>
              <a:t>Делается, если в материалах </a:t>
            </a:r>
            <a:r>
              <a:rPr lang="ru-RU" sz="2000" b="1" smtClean="0"/>
              <a:t>накопительной</a:t>
            </a:r>
            <a:r>
              <a:rPr lang="ru-RU" sz="2000" smtClean="0"/>
              <a:t> системы оценки зафиксировано достижение планируемых результатов по всем основным разделам программы учебного предмета, курса, причем не менее, чем </a:t>
            </a:r>
            <a:r>
              <a:rPr lang="ru-RU" sz="2000" b="1" smtClean="0"/>
              <a:t>по половине </a:t>
            </a:r>
            <a:r>
              <a:rPr lang="ru-RU" sz="2000" smtClean="0"/>
              <a:t>разделов выставлена </a:t>
            </a:r>
            <a:r>
              <a:rPr lang="ru-RU" sz="2000" b="1" smtClean="0"/>
              <a:t>отметка «хорошо» или «отлично», </a:t>
            </a:r>
            <a:r>
              <a:rPr lang="ru-RU" sz="2000" smtClean="0"/>
              <a:t>а </a:t>
            </a:r>
            <a:r>
              <a:rPr lang="ru-RU" sz="2000" b="1" smtClean="0"/>
              <a:t>результаты </a:t>
            </a:r>
            <a:r>
              <a:rPr lang="ru-RU" sz="2000" smtClean="0"/>
              <a:t>выполнения </a:t>
            </a:r>
            <a:r>
              <a:rPr lang="ru-RU" sz="2000" b="1" smtClean="0"/>
              <a:t>итоговых работ </a:t>
            </a:r>
            <a:r>
              <a:rPr lang="ru-RU" sz="2000" smtClean="0"/>
              <a:t>свидетельствуют о правильном выполнении </a:t>
            </a:r>
            <a:r>
              <a:rPr lang="ru-RU" sz="2000" b="1" smtClean="0"/>
              <a:t>не менее 65% заданий базового</a:t>
            </a:r>
            <a:r>
              <a:rPr lang="ru-RU" sz="2000" smtClean="0"/>
              <a:t> уровня и получении </a:t>
            </a:r>
            <a:r>
              <a:rPr lang="ru-RU" sz="2000" b="1" smtClean="0"/>
              <a:t>не менее 50% от максимального балла за выполнение заданий повышенного уровня.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909638"/>
          </a:xfrm>
        </p:spPr>
        <p:txBody>
          <a:bodyPr/>
          <a:lstStyle/>
          <a:p>
            <a:pPr algn="ctr"/>
            <a:r>
              <a:rPr lang="ru-RU" sz="2400" b="1" smtClean="0"/>
              <a:t>Итоговая оценка выпускника и её использование в системе образования</a:t>
            </a:r>
            <a:endParaRPr lang="ru-RU" sz="2400" smtClean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Вывод 3.</a:t>
            </a:r>
            <a:r>
              <a:rPr lang="ru-RU" sz="2000" smtClean="0"/>
              <a:t> Выпускник не овладел опорной системой знаний и учебными действиями, необходимыми для продолжения образования на следующей ступени    общего образования.</a:t>
            </a:r>
          </a:p>
          <a:p>
            <a:r>
              <a:rPr lang="ru-RU" sz="2000" smtClean="0"/>
              <a:t>Такой вывод делается, если в материалах </a:t>
            </a:r>
            <a:r>
              <a:rPr lang="ru-RU" sz="2000" b="1" smtClean="0"/>
              <a:t>накопительной системы </a:t>
            </a:r>
            <a:r>
              <a:rPr lang="ru-RU" sz="2000" smtClean="0"/>
              <a:t>оценки </a:t>
            </a:r>
            <a:r>
              <a:rPr lang="ru-RU" sz="2000" b="1" smtClean="0"/>
              <a:t>не зафиксировано </a:t>
            </a:r>
            <a:r>
              <a:rPr lang="ru-RU" sz="2000" smtClean="0"/>
              <a:t>достижение планируемых результатов </a:t>
            </a:r>
            <a:r>
              <a:rPr lang="ru-RU" sz="2000" b="1" smtClean="0"/>
              <a:t>по </a:t>
            </a:r>
            <a:r>
              <a:rPr lang="ru-RU" sz="2000" b="1" u="sng" smtClean="0"/>
              <a:t>всем</a:t>
            </a:r>
            <a:r>
              <a:rPr lang="ru-RU" sz="2000" b="1" smtClean="0"/>
              <a:t> основным разделам программы </a:t>
            </a:r>
            <a:r>
              <a:rPr lang="ru-RU" sz="2000" smtClean="0"/>
              <a:t>учебного предмета, курса, а </a:t>
            </a:r>
            <a:r>
              <a:rPr lang="ru-RU" sz="2000" b="1" smtClean="0"/>
              <a:t>результаты</a:t>
            </a:r>
            <a:r>
              <a:rPr lang="ru-RU" sz="2000" smtClean="0"/>
              <a:t> выполнения </a:t>
            </a:r>
            <a:r>
              <a:rPr lang="ru-RU" sz="2000" b="1" smtClean="0"/>
              <a:t>итоговых работ </a:t>
            </a:r>
            <a:r>
              <a:rPr lang="ru-RU" sz="2000" smtClean="0"/>
              <a:t>свидетельствуют о </a:t>
            </a:r>
            <a:r>
              <a:rPr lang="ru-RU" sz="2000" b="1" smtClean="0"/>
              <a:t>правильном выполнении менее 50% заданий базового уровня.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8001000" cy="1512887"/>
          </a:xfrm>
        </p:spPr>
        <p:txBody>
          <a:bodyPr/>
          <a:lstStyle/>
          <a:p>
            <a:pPr algn="ctr" eaLnBrk="1" hangingPunct="1"/>
            <a:r>
              <a:rPr lang="ru-RU" sz="2000" b="1" i="1" smtClean="0"/>
              <a:t/>
            </a:r>
            <a:br>
              <a:rPr lang="ru-RU" sz="2000" b="1" i="1" smtClean="0"/>
            </a:br>
            <a:r>
              <a:rPr lang="ru-RU" sz="2000" b="1" i="1" smtClean="0"/>
              <a:t/>
            </a:r>
            <a:br>
              <a:rPr lang="ru-RU" sz="2000" b="1" i="1" smtClean="0"/>
            </a:br>
            <a:r>
              <a:rPr lang="ru-RU" sz="2000" i="1" smtClean="0"/>
              <a:t/>
            </a:r>
            <a:br>
              <a:rPr lang="ru-RU" sz="2000" i="1" smtClean="0"/>
            </a:br>
            <a:endParaRPr lang="ru-RU" sz="2000" i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404813"/>
            <a:ext cx="8001000" cy="56149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chemeClr val="tx2"/>
                </a:solidFill>
              </a:rPr>
              <a:t>Отличия новой системы оценивания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chemeClr val="tx2"/>
                </a:solidFill>
              </a:rPr>
              <a:t>Новые стандарты ориентируют ОП на достижение качественно новых целей и результатов.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В систему контроля и оценивания внесены значительные изменения. В качестве приоритетных задач выделены следующие: существенное расширение объектов контрольно-оценочной деятельности учителя, усиление внимания к оцениванию индивидуального прогресса каждого ученика.</a:t>
            </a:r>
            <a:r>
              <a:rPr lang="ru-RU" sz="1400" smtClean="0"/>
              <a:t> </a:t>
            </a:r>
            <a:endParaRPr lang="ru-RU" sz="14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smtClean="0"/>
              <a:t>Итоговая оценка выпускника и её использование в системе образования</a:t>
            </a:r>
            <a:endParaRPr lang="ru-RU" sz="2400" smtClean="0"/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smtClean="0"/>
          </a:p>
          <a:p>
            <a:endParaRPr lang="ru-RU" sz="2000" smtClean="0"/>
          </a:p>
          <a:p>
            <a:r>
              <a:rPr lang="ru-RU" sz="2000" smtClean="0"/>
              <a:t>Решение педсовета о переводе выпускника принимается одновременно с рассмотрением и утверждением характеристики выпускника начальной школы. Все выводы и оценки, включаемые в характеристику должны быть подтверждены материалами портфолио.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smtClean="0"/>
              <a:t>Итоговая оценка выпускника и её использование в системе образования</a:t>
            </a:r>
            <a:endParaRPr lang="ru-RU" sz="2400" smtClean="0"/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smtClean="0"/>
          </a:p>
          <a:p>
            <a:r>
              <a:rPr lang="ru-RU" sz="2000" smtClean="0"/>
              <a:t>Оценка результатов деятельности ОУ осуществляется в ходе аккредитации и в рамках аттестации. Учитываются результаты мониторинговых исследований, условия реализации ООП НОО, особенности контингента обучающихся. </a:t>
            </a:r>
          </a:p>
          <a:p>
            <a:r>
              <a:rPr lang="ru-RU" sz="2000" b="1" smtClean="0"/>
              <a:t>Предметом </a:t>
            </a:r>
            <a:r>
              <a:rPr lang="ru-RU" sz="2000" smtClean="0"/>
              <a:t>оценки в ходе данных процедур является </a:t>
            </a:r>
            <a:r>
              <a:rPr lang="ru-RU" sz="2000" b="1" smtClean="0"/>
              <a:t>внутренняя оценочная деятельность </a:t>
            </a:r>
            <a:r>
              <a:rPr lang="ru-RU" sz="2000" smtClean="0"/>
              <a:t>ОУ и педагогов, </a:t>
            </a:r>
            <a:r>
              <a:rPr lang="ru-RU" sz="2000" b="1" smtClean="0"/>
              <a:t>отслеживание динамики образовательных достижений </a:t>
            </a:r>
            <a:r>
              <a:rPr lang="ru-RU" sz="2000" smtClean="0"/>
              <a:t>выпускников начальной школы.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95325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566738" y="1214438"/>
            <a:ext cx="8220075" cy="4805362"/>
          </a:xfrm>
        </p:spPr>
        <p:txBody>
          <a:bodyPr/>
          <a:lstStyle/>
          <a:p>
            <a:r>
              <a:rPr lang="ru-RU" sz="2000" smtClean="0"/>
              <a:t>Отличительной особенностью итоговых работ в рамках стандартов второго поколения является </a:t>
            </a:r>
            <a:r>
              <a:rPr lang="ru-RU" sz="2000" b="1" smtClean="0"/>
              <a:t>их ориентация </a:t>
            </a:r>
            <a:r>
              <a:rPr lang="ru-RU" sz="2000" smtClean="0"/>
              <a:t>не на оценку овладения предметными знаниями и умениями и способности воспроизводить их в учебных ситуациях, а </a:t>
            </a:r>
            <a:r>
              <a:rPr lang="ru-RU" sz="2000" b="1" smtClean="0"/>
              <a:t>на оценку способности применять полученные знания и умения в различных ситуациях, включая и приближенные к реальным жизненным. </a:t>
            </a:r>
          </a:p>
          <a:p>
            <a:r>
              <a:rPr lang="ru-RU" sz="2000" smtClean="0"/>
              <a:t>В итоговую работу включаются две группы заданий: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- задания </a:t>
            </a:r>
            <a:r>
              <a:rPr lang="ru-RU" sz="2000" b="1" i="1" smtClean="0"/>
              <a:t>базового уровня</a:t>
            </a:r>
            <a:r>
              <a:rPr lang="ru-RU" sz="2000" smtClean="0"/>
              <a:t>, в которых очевиден способ решения;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- задания </a:t>
            </a:r>
            <a:r>
              <a:rPr lang="ru-RU" sz="2000" b="1" i="1" smtClean="0"/>
              <a:t>повышенного уровня</a:t>
            </a:r>
            <a:r>
              <a:rPr lang="ru-RU" sz="2000" smtClean="0"/>
              <a:t>, в которых способ решения явно не задан. При его выполнении ученик должен продемонстрировать не дополнительный объём знаний, а уровень самостоятельности в использовании изученного материала.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36638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605338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З</a:t>
            </a:r>
            <a:r>
              <a:rPr lang="ru-RU" sz="2000" smtClean="0"/>
              <a:t>адания </a:t>
            </a:r>
            <a:r>
              <a:rPr lang="ru-RU" sz="2000" b="1" i="1" smtClean="0"/>
              <a:t>базового уровня</a:t>
            </a:r>
            <a:r>
              <a:rPr lang="ru-RU" sz="2000" b="1" i="1" smtClean="0">
                <a:latin typeface="Arial" charset="0"/>
              </a:rPr>
              <a:t> </a:t>
            </a:r>
            <a:r>
              <a:rPr lang="ru-RU" sz="2000" smtClean="0">
                <a:latin typeface="Arial" charset="0"/>
              </a:rPr>
              <a:t>сложности проверяют сформированность знаний, умений и способов учебных действий по данному предмету, которые необходимы для успешного продолжения обучения на следующей ступени. Как правило, это </a:t>
            </a:r>
            <a:r>
              <a:rPr lang="ru-RU" sz="2000" b="1" smtClean="0">
                <a:latin typeface="Arial" charset="0"/>
              </a:rPr>
              <a:t>стандартные</a:t>
            </a:r>
            <a:r>
              <a:rPr lang="ru-RU" sz="2000" smtClean="0">
                <a:latin typeface="Arial" charset="0"/>
              </a:rPr>
              <a:t> учебно-познавательные или учебно-практические задания, в которых </a:t>
            </a:r>
            <a:r>
              <a:rPr lang="ru-RU" sz="2000" b="1" smtClean="0">
                <a:latin typeface="Arial" charset="0"/>
              </a:rPr>
              <a:t>очевиден</a:t>
            </a:r>
            <a:r>
              <a:rPr lang="ru-RU" sz="2000" smtClean="0">
                <a:latin typeface="Arial" charset="0"/>
              </a:rPr>
              <a:t> способ учебных действий.</a:t>
            </a:r>
            <a:endParaRPr lang="ru-RU" sz="2000" b="1" i="1" smtClean="0">
              <a:latin typeface="Arial" charset="0"/>
            </a:endParaRP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smtClean="0">
                <a:latin typeface="Arial" charset="0"/>
              </a:rPr>
              <a:t>Умение: </a:t>
            </a:r>
            <a:r>
              <a:rPr lang="ru-RU" sz="2000" smtClean="0">
                <a:latin typeface="Arial" charset="0"/>
              </a:rPr>
              <a:t>проверять правильность хода решения задачи.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Бабушка испекла 30 пирожков. Каждый из трёх братьев взял по 4 пирожка. Сколько пирожков осталось? Выбери верное выражение для решения задачи.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1)     30 – 4                                                     2)  30 – 4 х 3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3)     30 – (3 + 4)                                            4)  (30 – 4) х 3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Почему это задание относится к базовому уровню?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47713"/>
          </a:xfrm>
        </p:spPr>
        <p:txBody>
          <a:bodyPr/>
          <a:lstStyle/>
          <a:p>
            <a:pPr algn="ctr"/>
            <a:r>
              <a:rPr lang="ru-RU" sz="2000" b="1" smtClean="0"/>
              <a:t>Измерительные материалы для итоговой оценки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569325" cy="5303837"/>
          </a:xfrm>
        </p:spPr>
        <p:txBody>
          <a:bodyPr/>
          <a:lstStyle/>
          <a:p>
            <a:pPr marL="571500" indent="-571500"/>
            <a:r>
              <a:rPr lang="ru-RU" sz="2000" smtClean="0">
                <a:latin typeface="Arial" charset="0"/>
              </a:rPr>
              <a:t>З</a:t>
            </a:r>
            <a:r>
              <a:rPr lang="ru-RU" sz="2000" smtClean="0"/>
              <a:t>адания </a:t>
            </a:r>
            <a:r>
              <a:rPr lang="ru-RU" sz="2000" b="1" i="1" smtClean="0"/>
              <a:t>повышенного уровня</a:t>
            </a:r>
            <a:r>
              <a:rPr lang="ru-RU" sz="2000" smtClean="0">
                <a:latin typeface="Arial" charset="0"/>
              </a:rPr>
              <a:t> сложности проверяют способность ученика выполнять такие учебно-познавательные и учебно-практические задания, в которых нет явного указания на способ их выполнения. Учащийся </a:t>
            </a:r>
            <a:r>
              <a:rPr lang="ru-RU" sz="2000" b="1" smtClean="0">
                <a:latin typeface="Arial" charset="0"/>
              </a:rPr>
              <a:t>сам должен выбрать этот </a:t>
            </a:r>
            <a:r>
              <a:rPr lang="ru-RU" sz="2000" smtClean="0">
                <a:latin typeface="Arial" charset="0"/>
              </a:rPr>
              <a:t>способ из набора известных, освоенных в процессе изучения данного предмета. В некоторых случаях учащийся сам должен сконструировать способ решения, комбинируя известные ему способы, привлекая знания из других </a:t>
            </a:r>
          </a:p>
          <a:p>
            <a:pPr marL="571500" indent="-571500">
              <a:buFont typeface="Wingdings" pitchFamily="2" charset="2"/>
              <a:buNone/>
            </a:pPr>
            <a:r>
              <a:rPr lang="ru-RU" sz="2000" b="1" i="1" smtClean="0">
                <a:latin typeface="Arial" charset="0"/>
              </a:rPr>
              <a:t>Умение: </a:t>
            </a:r>
            <a:r>
              <a:rPr lang="ru-RU" sz="2000" smtClean="0">
                <a:latin typeface="Arial" charset="0"/>
              </a:rPr>
              <a:t>проверять правильность хода решения задачи.</a:t>
            </a:r>
          </a:p>
          <a:p>
            <a:pPr marL="571500" indent="-571500">
              <a:buFont typeface="Wingdings" pitchFamily="2" charset="2"/>
              <a:buNone/>
            </a:pPr>
            <a:r>
              <a:rPr lang="ru-RU" sz="1800" smtClean="0">
                <a:latin typeface="Arial" charset="0"/>
              </a:rPr>
              <a:t>В магазин привезли 12 мешков с рисом и 4 мешка с пшеном. Сколько килограммов крупы привезли в магазин, если мешок с рисом весит 10 кг, а мешок с пшеном – 15 кг? С помощью какого выражения можно ответить на вопрос задачи?</a:t>
            </a:r>
          </a:p>
          <a:p>
            <a:pPr marL="571500" indent="-571500">
              <a:buFont typeface="Wingdings" pitchFamily="2" charset="2"/>
              <a:buNone/>
            </a:pPr>
            <a:r>
              <a:rPr lang="ru-RU" sz="1800" smtClean="0">
                <a:latin typeface="Arial" charset="0"/>
              </a:rPr>
              <a:t>1)   (12 + 4) х 10 х 15;                          2) 15 х 4 + 12 х 10;</a:t>
            </a:r>
            <a:r>
              <a:rPr lang="ru-RU" sz="2000" smtClean="0">
                <a:latin typeface="Arial" charset="0"/>
              </a:rPr>
              <a:t> </a:t>
            </a:r>
          </a:p>
          <a:p>
            <a:pPr marL="571500" indent="-571500">
              <a:buFont typeface="Wingdings" pitchFamily="2" charset="2"/>
              <a:buAutoNum type="arabicParenR" startAt="3"/>
            </a:pPr>
            <a:r>
              <a:rPr lang="ru-RU" sz="2000" smtClean="0">
                <a:latin typeface="Arial" charset="0"/>
              </a:rPr>
              <a:t>10 х 12 + 15 х 4;                       4)  (30 – 4) х 3;</a:t>
            </a:r>
          </a:p>
          <a:p>
            <a:pPr marL="571500" indent="-571500"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А можно ли это задание изменить так, чтобы оно стало заданием базового уровня?</a:t>
            </a:r>
          </a:p>
          <a:p>
            <a:pPr marL="571500" indent="-571500">
              <a:buFont typeface="Wingdings" pitchFamily="2" charset="2"/>
              <a:buAutoNum type="arabicParenR" startAt="3"/>
            </a:pP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623888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47107" name="Содержимое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8001000" cy="48434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000" b="1" i="1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 sz="2000" b="1" i="1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 sz="2000" b="1" i="1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b="1" i="1" smtClean="0">
                <a:latin typeface="Arial" charset="0"/>
              </a:rPr>
              <a:t>Умение: </a:t>
            </a:r>
            <a:r>
              <a:rPr lang="ru-RU" sz="2000" smtClean="0">
                <a:latin typeface="Arial" charset="0"/>
              </a:rPr>
              <a:t>проверять правильность хода решения задачи.</a:t>
            </a:r>
          </a:p>
          <a:p>
            <a:pPr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А будет ли это задание повышенного уровня? Почему?</a:t>
            </a:r>
          </a:p>
          <a:p>
            <a:pPr>
              <a:buFont typeface="Wingdings" pitchFamily="2" charset="2"/>
              <a:buNone/>
            </a:pPr>
            <a:r>
              <a:rPr lang="ru-RU" sz="1800" smtClean="0">
                <a:latin typeface="Arial" charset="0"/>
              </a:rPr>
              <a:t>В магазин привезли 12 мешков с рисом по 10 кг каждый и 4 мешка с пшеном по 15 кг каждый . Сколько килограммов крупы привезли в магазин? С помощью какого выражения можно ответить на вопрос задачи?</a:t>
            </a:r>
          </a:p>
          <a:p>
            <a:pPr>
              <a:buFont typeface="Wingdings" pitchFamily="2" charset="2"/>
              <a:buNone/>
            </a:pPr>
            <a:r>
              <a:rPr lang="ru-RU" sz="1800" smtClean="0">
                <a:latin typeface="Arial" charset="0"/>
              </a:rPr>
              <a:t>1)   (12 + 4) х 10 х 15;                          2) 15 х 4 + 12 х 10;</a:t>
            </a:r>
            <a:r>
              <a:rPr lang="ru-RU" sz="2000" smtClean="0"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3)  10 х 12 + 15 х 4;                       4)  (30 – 4) х 3;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623888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48131" name="Содержимое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001000" cy="48942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smtClean="0">
                <a:latin typeface="Arial" charset="0"/>
              </a:rPr>
              <a:t>З</a:t>
            </a:r>
            <a:r>
              <a:rPr lang="ru-RU" sz="2000" smtClean="0"/>
              <a:t>адания </a:t>
            </a:r>
            <a:r>
              <a:rPr lang="ru-RU" sz="2000" b="1" i="1" smtClean="0"/>
              <a:t>базового уровня</a:t>
            </a:r>
            <a:r>
              <a:rPr lang="ru-RU" sz="2000" b="1" i="1" smtClean="0">
                <a:latin typeface="Arial" charset="0"/>
              </a:rPr>
              <a:t> </a:t>
            </a:r>
            <a:r>
              <a:rPr lang="ru-RU" sz="2000" smtClean="0">
                <a:latin typeface="Arial" charset="0"/>
              </a:rPr>
              <a:t>сложности проверяют сформированность знаний, умений и способов учебных действий по данному предмету, которые необходимы для успешного продолжения обучения на следующей ступени. Как правило, это </a:t>
            </a:r>
            <a:r>
              <a:rPr lang="ru-RU" sz="2000" b="1" smtClean="0">
                <a:latin typeface="Arial" charset="0"/>
              </a:rPr>
              <a:t>стандартные</a:t>
            </a:r>
            <a:r>
              <a:rPr lang="ru-RU" sz="2000" smtClean="0">
                <a:latin typeface="Arial" charset="0"/>
              </a:rPr>
              <a:t> учебно-познавательные или учебно-практические задания, в которых </a:t>
            </a:r>
            <a:r>
              <a:rPr lang="ru-RU" sz="2000" b="1" smtClean="0">
                <a:latin typeface="Arial" charset="0"/>
              </a:rPr>
              <a:t>очевиден</a:t>
            </a:r>
            <a:r>
              <a:rPr lang="ru-RU" sz="2000" smtClean="0">
                <a:latin typeface="Arial" charset="0"/>
              </a:rPr>
              <a:t> способ учебных действий.</a:t>
            </a:r>
          </a:p>
          <a:p>
            <a:pPr>
              <a:buFont typeface="Wingdings" pitchFamily="2" charset="2"/>
              <a:buNone/>
            </a:pPr>
            <a:r>
              <a:rPr lang="ru-RU" sz="1600" b="1" i="1" smtClean="0">
                <a:latin typeface="Arial" charset="0"/>
              </a:rPr>
              <a:t>Умение: пользоваться алфавитом для упорядочивания слов и поиска нужной информации</a:t>
            </a:r>
            <a:r>
              <a:rPr lang="ru-RU" sz="2000" b="1" i="1" smtClean="0"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1600" b="1" smtClean="0">
                <a:latin typeface="Arial" charset="0"/>
              </a:rPr>
              <a:t>В каком порядке данные слова встретятся  тебе в словаре? Расставь цифры от 1 до 5.</a:t>
            </a:r>
            <a:r>
              <a:rPr lang="ru-RU" smtClean="0"/>
              <a:t> </a:t>
            </a:r>
          </a:p>
          <a:p>
            <a:r>
              <a:rPr lang="ru-RU" sz="1600" b="1" smtClean="0"/>
              <a:t>зяблик</a:t>
            </a:r>
            <a:endParaRPr lang="ru-RU" sz="1800" b="1" smtClean="0"/>
          </a:p>
          <a:p>
            <a:r>
              <a:rPr lang="ru-RU" sz="1600" b="1" smtClean="0"/>
              <a:t>танец</a:t>
            </a:r>
          </a:p>
          <a:p>
            <a:r>
              <a:rPr lang="ru-RU" sz="1600" b="1" smtClean="0"/>
              <a:t>идея</a:t>
            </a:r>
          </a:p>
          <a:p>
            <a:r>
              <a:rPr lang="ru-RU" sz="1600" b="1" smtClean="0"/>
              <a:t>золото</a:t>
            </a:r>
          </a:p>
          <a:p>
            <a:r>
              <a:rPr lang="ru-RU" sz="1600" b="1" smtClean="0"/>
              <a:t>победа</a:t>
            </a:r>
          </a:p>
          <a:p>
            <a:endParaRPr lang="ru-RU" sz="1600" b="1" smtClean="0"/>
          </a:p>
          <a:p>
            <a:endParaRPr lang="ru-RU" sz="1600" b="1" smtClean="0"/>
          </a:p>
          <a:p>
            <a:pPr>
              <a:buFont typeface="Wingdings" pitchFamily="2" charset="2"/>
              <a:buNone/>
            </a:pPr>
            <a:endParaRPr lang="ru-RU" sz="16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623888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49155" name="Содержимое 2"/>
          <p:cNvSpPr>
            <a:spLocks noGrp="1"/>
          </p:cNvSpPr>
          <p:nvPr>
            <p:ph idx="4294967295"/>
          </p:nvPr>
        </p:nvSpPr>
        <p:spPr>
          <a:xfrm>
            <a:off x="746125" y="1052513"/>
            <a:ext cx="8397875" cy="4967287"/>
          </a:xfrm>
        </p:spPr>
        <p:txBody>
          <a:bodyPr/>
          <a:lstStyle/>
          <a:p>
            <a:r>
              <a:rPr lang="ru-RU" sz="1800" smtClean="0">
                <a:latin typeface="Arial" charset="0"/>
              </a:rPr>
              <a:t>З</a:t>
            </a:r>
            <a:r>
              <a:rPr lang="ru-RU" sz="1800" smtClean="0"/>
              <a:t>адания </a:t>
            </a:r>
            <a:r>
              <a:rPr lang="ru-RU" sz="1800" b="1" i="1" smtClean="0"/>
              <a:t>повышенного уровня</a:t>
            </a:r>
            <a:r>
              <a:rPr lang="ru-RU" sz="1800" smtClean="0">
                <a:latin typeface="Arial" charset="0"/>
              </a:rPr>
              <a:t> сложности проверяют способность ученика выполнять такие учебно-познавательные и учебно-практические задания, в которых нет явного указания на способ их выполнения. Учащийся </a:t>
            </a:r>
            <a:r>
              <a:rPr lang="ru-RU" sz="1800" b="1" smtClean="0">
                <a:latin typeface="Arial" charset="0"/>
              </a:rPr>
              <a:t>сам должен выбрать этот способ </a:t>
            </a:r>
            <a:r>
              <a:rPr lang="ru-RU" sz="1800" smtClean="0">
                <a:latin typeface="Arial" charset="0"/>
              </a:rPr>
              <a:t>из набора известных, освоенных в процессе изучения данного предмета. В некоторых случаях учащийся сам должен сконструировать способ решения, комбинируя известные ему способы, привлекая знания из других </a:t>
            </a:r>
          </a:p>
          <a:p>
            <a:pPr>
              <a:buFont typeface="Wingdings" pitchFamily="2" charset="2"/>
              <a:buNone/>
            </a:pPr>
            <a:r>
              <a:rPr lang="ru-RU" sz="1800" b="1" i="1" smtClean="0">
                <a:latin typeface="Arial" charset="0"/>
              </a:rPr>
              <a:t>Умение: </a:t>
            </a:r>
            <a:r>
              <a:rPr lang="ru-RU" sz="1800" smtClean="0">
                <a:latin typeface="Arial" charset="0"/>
              </a:rPr>
              <a:t>характеризовать звуковой, буквенный и слоговой состав слова, </a:t>
            </a:r>
            <a:r>
              <a:rPr lang="ru-RU" sz="1800" b="1" smtClean="0">
                <a:latin typeface="Arial" charset="0"/>
              </a:rPr>
              <a:t>умение работать с таблицей</a:t>
            </a:r>
            <a:r>
              <a:rPr lang="ru-RU" sz="1800" smtClean="0">
                <a:latin typeface="Arial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1800" smtClean="0">
                <a:latin typeface="Arial" charset="0"/>
              </a:rPr>
              <a:t>Запиши данные ниже слова в нужную часть таблицы. Обрати внимание: первое слово уже записано. Слова: </a:t>
            </a:r>
            <a:r>
              <a:rPr lang="ru-RU" sz="1800" i="1" smtClean="0">
                <a:latin typeface="Arial" charset="0"/>
              </a:rPr>
              <a:t>маяк, тополь, якорь, ёж, взгляд</a:t>
            </a:r>
            <a:r>
              <a:rPr lang="ru-RU" sz="1800" smtClean="0">
                <a:latin typeface="Arial" charset="0"/>
              </a:rPr>
              <a:t>, вишня, гриб, соль, яма.</a:t>
            </a:r>
          </a:p>
        </p:txBody>
      </p:sp>
      <p:graphicFrame>
        <p:nvGraphicFramePr>
          <p:cNvPr id="65562" name="Group 26"/>
          <p:cNvGraphicFramePr>
            <a:graphicFrameLocks noGrp="1"/>
          </p:cNvGraphicFramePr>
          <p:nvPr/>
        </p:nvGraphicFramePr>
        <p:xfrm>
          <a:off x="827088" y="4797425"/>
          <a:ext cx="7777162" cy="1493520"/>
        </p:xfrm>
        <a:graphic>
          <a:graphicData uri="http://schemas.openxmlformats.org/drawingml/2006/table">
            <a:tbl>
              <a:tblPr/>
              <a:tblGrid>
                <a:gridCol w="2592387"/>
                <a:gridCol w="2592388"/>
                <a:gridCol w="2592387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Кол-во слогов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слове кол-во звуков и букв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совпадает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слове кол-во звуков и букв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совпадает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слове один слог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слове два слога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маяк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623888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50179" name="Содержимое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001000" cy="4894262"/>
          </a:xfrm>
        </p:spPr>
        <p:txBody>
          <a:bodyPr/>
          <a:lstStyle/>
          <a:p>
            <a:r>
              <a:rPr lang="ru-RU" sz="2000" b="1" i="1" smtClean="0"/>
              <a:t>Задание базового уровня</a:t>
            </a:r>
          </a:p>
          <a:p>
            <a:endParaRPr lang="ru-RU" sz="2000" b="1" i="1" smtClean="0"/>
          </a:p>
          <a:p>
            <a:r>
              <a:rPr lang="ru-RU" sz="2000" smtClean="0"/>
              <a:t>Отметь слова, в которых все согласные звуки звонкие.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              дорога            ураган         кошка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              щавель            боец            злой </a:t>
            </a:r>
          </a:p>
          <a:p>
            <a:endParaRPr lang="ru-RU" sz="2000" b="1" i="1" smtClean="0"/>
          </a:p>
          <a:p>
            <a:r>
              <a:rPr lang="ru-RU" sz="2000" b="1" i="1" smtClean="0"/>
              <a:t>Задание повышенного уровня</a:t>
            </a:r>
          </a:p>
          <a:p>
            <a:r>
              <a:rPr lang="ru-RU" sz="2000" smtClean="0"/>
              <a:t>Отметь слова, в которых все согласные звуки звонкие.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        деревня      мороз         сделал         чайный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        папка          огурец       зимой           сдобный 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Одинаковые задания, почему одно базового уровня, другое повышенного?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766763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566738" y="1214438"/>
            <a:ext cx="8001000" cy="4805362"/>
          </a:xfrm>
        </p:spPr>
        <p:txBody>
          <a:bodyPr/>
          <a:lstStyle/>
          <a:p>
            <a:endParaRPr lang="ru-RU" sz="2000" smtClean="0"/>
          </a:p>
          <a:p>
            <a:endParaRPr lang="ru-RU" sz="2000" smtClean="0"/>
          </a:p>
          <a:p>
            <a:r>
              <a:rPr lang="ru-RU" sz="2000" smtClean="0"/>
              <a:t>Разработка </a:t>
            </a:r>
            <a:r>
              <a:rPr lang="ru-RU" sz="2000" b="1" i="1" smtClean="0"/>
              <a:t>инструментария</a:t>
            </a:r>
            <a:r>
              <a:rPr lang="ru-RU" sz="2000" smtClean="0"/>
              <a:t> для итоговой оценки включает следующие этапы: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-    планирование итоговой работы;</a:t>
            </a:r>
          </a:p>
          <a:p>
            <a:pPr>
              <a:buFontTx/>
              <a:buChar char="-"/>
            </a:pPr>
            <a:r>
              <a:rPr lang="ru-RU" sz="2000" smtClean="0"/>
              <a:t>разработка заданий;</a:t>
            </a:r>
          </a:p>
          <a:p>
            <a:pPr>
              <a:buFontTx/>
              <a:buChar char="-"/>
            </a:pPr>
            <a:r>
              <a:rPr lang="ru-RU" sz="2000" smtClean="0"/>
              <a:t>конструирование проверочной работы;</a:t>
            </a:r>
          </a:p>
          <a:p>
            <a:pPr>
              <a:buFontTx/>
              <a:buChar char="-"/>
            </a:pPr>
            <a:r>
              <a:rPr lang="ru-RU" sz="2000" smtClean="0"/>
              <a:t>разработка рекомендаций по оценке заданий и работы в целом;</a:t>
            </a:r>
          </a:p>
          <a:p>
            <a:pPr>
              <a:buFontTx/>
              <a:buChar char="-"/>
            </a:pPr>
            <a:r>
              <a:rPr lang="ru-RU" sz="2000" smtClean="0"/>
              <a:t>подготовка инструкций по проведению работы.</a:t>
            </a:r>
          </a:p>
          <a:p>
            <a:pPr>
              <a:buFontTx/>
              <a:buChar char="-"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01000" cy="792163"/>
          </a:xfrm>
        </p:spPr>
        <p:txBody>
          <a:bodyPr/>
          <a:lstStyle/>
          <a:p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35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>
                <a:solidFill>
                  <a:schemeClr val="tx2"/>
                </a:solidFill>
              </a:rPr>
              <a:t>Основной задачей  и критерием оценки выступает уже не освоение обязательного минимума содержания образования, а овладение системой учебных действий с изучаемым учебным материалом. При оценке предметных результатов стандарт фиксирует важную особенность: в центре внимания должно быть применение  знаний в стандартной и нестандартной ситуации, овладение определенными способами действия.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87450" y="620713"/>
            <a:ext cx="7183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Отличия новой системы оценивания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95325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52227" name="Содержимое 2"/>
          <p:cNvSpPr>
            <a:spLocks noGrp="1"/>
          </p:cNvSpPr>
          <p:nvPr>
            <p:ph idx="1"/>
          </p:nvPr>
        </p:nvSpPr>
        <p:spPr>
          <a:xfrm>
            <a:off x="566738" y="1143000"/>
            <a:ext cx="8001000" cy="5000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000" smtClean="0"/>
          </a:p>
          <a:p>
            <a:r>
              <a:rPr lang="ru-RU" sz="2000" smtClean="0"/>
              <a:t>Разработка </a:t>
            </a:r>
            <a:r>
              <a:rPr lang="ru-RU" sz="2000" b="1" smtClean="0"/>
              <a:t>инструментария</a:t>
            </a:r>
            <a:r>
              <a:rPr lang="ru-RU" sz="2000" smtClean="0"/>
              <a:t> для итоговых работ может вестись в рамках нескольких моделей.</a:t>
            </a:r>
          </a:p>
          <a:p>
            <a:r>
              <a:rPr lang="ru-RU" sz="2000" smtClean="0"/>
              <a:t>Первая модель предусматривает централизованную разработку (федеральный уровень), на этапе введения системы оценки достижения планируемых результатов наиболее предпочтительна.</a:t>
            </a:r>
          </a:p>
          <a:p>
            <a:r>
              <a:rPr lang="ru-RU" sz="2000" smtClean="0"/>
              <a:t>Вторая модель предусматривает разработку инструментария силами уполномоченных на это  региональных структур на основе централизованно разработанной спецификации и демоверсии.</a:t>
            </a:r>
          </a:p>
          <a:p>
            <a:r>
              <a:rPr lang="ru-RU" sz="2000" smtClean="0"/>
              <a:t>Третья модель предусматривает разработку инструментария  силами образовательных учреждений на основе централизованно разработанной спецификации и демоверсии.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23888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532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Индивидуальная итоговая аттестация выпускников начальной школы в соответствии с Требованиями Стандарта является внутренней оценкой, т.е. осуществляется ОУ самостоятельно, но на основе предлагаемых вариантов итоговых работ, разработанных  на федеральном уровне. Примерные варианты таких работ по всем предметам НШ и наиболее целесообразные формы их проведения в данном предмете приводятся в книге «Оценка достижения планируемых результатов».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3000" y="304800"/>
            <a:ext cx="8001000" cy="623888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54275" name="Содержимое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r>
              <a:rPr lang="ru-RU" sz="2000" smtClean="0"/>
              <a:t>Результат может быть достигнут только в том случае, если есть обратная связь. И пока в ОУ не будет создана система оценки качества, говорить о переходе на новые стандарты затруднительно. Департаментом общего образования Минобрнауки России разработана модель мониторинга введения ФГОС НОО, в которой показано, что системообразующим объектом будет ориентация школы на новые образовательные результаты. Показателем наличия в ОУ системы оценки результатов будет наличие в арсенале педагогов </a:t>
            </a:r>
            <a:r>
              <a:rPr lang="ru-RU" sz="2000" b="1" smtClean="0"/>
              <a:t>инструментария</a:t>
            </a:r>
            <a:r>
              <a:rPr lang="ru-RU" sz="2000" smtClean="0"/>
              <a:t> оценки УУД.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23888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  <a:endParaRPr lang="ru-RU" sz="2400" smtClean="0"/>
          </a:p>
        </p:txBody>
      </p:sp>
      <p:sp>
        <p:nvSpPr>
          <p:cNvPr id="55299" name="Содержимое 2"/>
          <p:cNvSpPr>
            <a:spLocks noGrp="1"/>
          </p:cNvSpPr>
          <p:nvPr>
            <p:ph idx="1"/>
          </p:nvPr>
        </p:nvSpPr>
        <p:spPr>
          <a:xfrm>
            <a:off x="566738" y="1071563"/>
            <a:ext cx="8001000" cy="4948237"/>
          </a:xfrm>
        </p:spPr>
        <p:txBody>
          <a:bodyPr/>
          <a:lstStyle/>
          <a:p>
            <a:endParaRPr lang="ru-RU" sz="2000" smtClean="0"/>
          </a:p>
          <a:p>
            <a:endParaRPr lang="ru-RU" sz="2000" smtClean="0"/>
          </a:p>
          <a:p>
            <a:r>
              <a:rPr lang="ru-RU" sz="2000" b="1" smtClean="0"/>
              <a:t>Инструментарий</a:t>
            </a:r>
            <a:r>
              <a:rPr lang="ru-RU" sz="2000" smtClean="0"/>
              <a:t> – это совокупность средств, применяемых для оценки достижения планируемых результатов. В инструментарий входит описание используемых методик, особенности проведения диагностики, система оценивания ответов детей, раздаточный материал для выполнения работ детьми, таблицы для фиксации результатов обследования. </a:t>
            </a:r>
          </a:p>
          <a:p>
            <a:r>
              <a:rPr lang="ru-RU" sz="2000" smtClean="0"/>
              <a:t>Наиболее точным измерительным инструментом для отслеживания и оценки как предметных умений, так и процесса универсальных учебных действий, по мнению учёных, является </a:t>
            </a:r>
            <a:r>
              <a:rPr lang="ru-RU" sz="2000" b="1" smtClean="0"/>
              <a:t>мониторинг.</a:t>
            </a:r>
            <a:endParaRPr lang="ru-RU" sz="2000" smtClean="0"/>
          </a:p>
          <a:p>
            <a:endParaRPr lang="ru-RU" sz="2000" b="1" smtClean="0"/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52450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563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Мониторинг</a:t>
            </a:r>
            <a:r>
              <a:rPr lang="ru-RU" sz="2000" smtClean="0"/>
              <a:t> – это профессиональная деятельность по отслеживанию состояния или развития какого – либо предмета изучения, которая позволяет оценить результативность осуществляемой деятельности и принять своевременные и обоснованные решения.</a:t>
            </a:r>
          </a:p>
          <a:p>
            <a:r>
              <a:rPr lang="ru-RU" sz="2000" b="1" smtClean="0"/>
              <a:t>Мониторинг</a:t>
            </a:r>
            <a:r>
              <a:rPr lang="ru-RU" sz="2000" smtClean="0"/>
              <a:t> – это, прежде всего, инструмент, помогающий самому педагогу «настроить» учебный процесс на индивидуальные возможности каждого ученика, создать для него оптимальные условия для достижения качественного образовательного результата.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573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Мониторинг представляет систему диагностических процедур, проводимых в различные возрастные периоды детей с целью управления качеством образования.</a:t>
            </a:r>
          </a:p>
          <a:p>
            <a:r>
              <a:rPr lang="ru-RU" sz="2000" smtClean="0"/>
              <a:t>Мониторинг может осуществляться в несколько этапов:</a:t>
            </a:r>
          </a:p>
          <a:p>
            <a:r>
              <a:rPr lang="ru-RU" sz="2000" smtClean="0"/>
              <a:t>- разработка контрольно измерительных материалов для оценки качества подготовки учащихся;</a:t>
            </a:r>
          </a:p>
          <a:p>
            <a:r>
              <a:rPr lang="ru-RU" sz="2000" smtClean="0"/>
              <a:t>- первичная диагностика учащихся;</a:t>
            </a:r>
          </a:p>
          <a:p>
            <a:r>
              <a:rPr lang="ru-RU" sz="2000" smtClean="0"/>
              <a:t>- повторная диагностика учащихся;</a:t>
            </a:r>
          </a:p>
          <a:p>
            <a:r>
              <a:rPr lang="ru-RU" sz="2000" smtClean="0"/>
              <a:t>- сравнительный анализ результатов диагностики.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/>
              <a:t>Что такое педагогическая диагностика?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569325" cy="4894262"/>
          </a:xfrm>
        </p:spPr>
        <p:txBody>
          <a:bodyPr/>
          <a:lstStyle/>
          <a:p>
            <a:r>
              <a:rPr lang="ru-RU" sz="2000" b="1" u="sng" smtClean="0"/>
              <a:t>Педагогическая диагностика</a:t>
            </a:r>
            <a:r>
              <a:rPr lang="ru-RU" sz="2000" smtClean="0"/>
              <a:t> призвана, во-первых, </a:t>
            </a:r>
            <a:r>
              <a:rPr lang="ru-RU" sz="2000" b="1" i="1" smtClean="0"/>
              <a:t>оптимизировать процесс индивидуального обучения</a:t>
            </a:r>
            <a:r>
              <a:rPr lang="ru-RU" sz="2000" smtClean="0"/>
              <a:t>, во-вторых, обеспечить </a:t>
            </a:r>
            <a:r>
              <a:rPr lang="ru-RU" sz="2000" b="1" i="1" smtClean="0"/>
              <a:t>правильное определение результатов обучения</a:t>
            </a:r>
            <a:r>
              <a:rPr lang="ru-RU" sz="2000" smtClean="0"/>
              <a:t>, в-третьих, руководствуясь выработанными критериями, свести к минимуму ошибки при переводе учащихся из одной учебной группы в другую.    (К. Ингенкамп «Педагогическая диагностика» Педагогика 1991 с. 7)</a:t>
            </a:r>
          </a:p>
          <a:p>
            <a:r>
              <a:rPr lang="ru-RU" sz="2000" b="1" u="sng" smtClean="0"/>
              <a:t>Педагогическая диагностика</a:t>
            </a:r>
            <a:r>
              <a:rPr lang="ru-RU" sz="2000" smtClean="0"/>
              <a:t> – это совокупность приёмов контроля и оценки, направленных на решение задач оптимизации учебного процесса, дифференциации учащихся, а также совершенствования учебных программ и методов педагогического воздействия. (Российская педагогическая энциклопедия, гл. ред. В. В. Давыдов, т. 2 с. 123)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792163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000" i="1" u="sng" smtClean="0"/>
              <a:t>Педагогическая диагностика как обязательный компонент</a:t>
            </a:r>
          </a:p>
          <a:p>
            <a:pPr algn="ctr">
              <a:buFont typeface="Wingdings" pitchFamily="2" charset="2"/>
              <a:buNone/>
            </a:pPr>
            <a:r>
              <a:rPr lang="ru-RU" sz="2000" i="1" u="sng" smtClean="0"/>
              <a:t>системы контроля и оценки </a:t>
            </a:r>
          </a:p>
          <a:p>
            <a:r>
              <a:rPr lang="ru-RU" sz="2000" b="1" i="1" u="sng" smtClean="0"/>
              <a:t>Педагогическая диагностика</a:t>
            </a:r>
            <a:r>
              <a:rPr lang="ru-RU" sz="2000" i="1" smtClean="0"/>
              <a:t> </a:t>
            </a:r>
            <a:r>
              <a:rPr lang="ru-RU" sz="2000" smtClean="0"/>
              <a:t>– это совокупность специально подобранных и систематизированных заданий, которые позволяют:</a:t>
            </a:r>
          </a:p>
          <a:p>
            <a:r>
              <a:rPr lang="ru-RU" sz="2000" smtClean="0"/>
              <a:t>	– определить особенности усвоения учащимися предметных знаний, умений и навыков; </a:t>
            </a:r>
          </a:p>
          <a:p>
            <a:r>
              <a:rPr lang="ru-RU" sz="2000" smtClean="0"/>
              <a:t>	– выявить характер трудностей ученика и установить их причины;</a:t>
            </a:r>
          </a:p>
          <a:p>
            <a:r>
              <a:rPr lang="ru-RU" sz="2000" smtClean="0"/>
              <a:t>	– установить уровень овладения учебной деятельностью;</a:t>
            </a:r>
          </a:p>
          <a:p>
            <a:r>
              <a:rPr lang="ru-RU" sz="2000" smtClean="0"/>
              <a:t>	– оценить изменения, происходящие в развитии учащихся. 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52450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Для проведения педагогической диагностики стартовой готовности первоклассников к успешному обучению в начальной школе может быть использован следующий инструментарий:</a:t>
            </a:r>
          </a:p>
          <a:p>
            <a:r>
              <a:rPr lang="ru-RU" sz="2000" smtClean="0"/>
              <a:t>- рабочая тетрадь «Школьный старт» Т.В.Бегловой, М.Р.Битяновой и др., издательский дом «Фёдоров»; </a:t>
            </a:r>
          </a:p>
          <a:p>
            <a:r>
              <a:rPr lang="ru-RU" sz="2000" smtClean="0"/>
              <a:t>- комплекты диагностических методик для определения уровня готовности первоклассников предлагаемые в пособии «Планируемые образовательные результаты и способы их оценивания» под редакцией А.Б.Воронцова, издательство «Вита – Пресс», 2011 год;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52450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smtClean="0"/>
          </a:p>
          <a:p>
            <a:endParaRPr lang="ru-RU" sz="2000" smtClean="0"/>
          </a:p>
          <a:p>
            <a:r>
              <a:rPr lang="ru-RU" sz="2000" smtClean="0"/>
              <a:t>- методическое пособие «Диагностика уровня сформированности УУД у учащихся начальной школы» Шаталовой О.А.;</a:t>
            </a:r>
          </a:p>
          <a:p>
            <a:r>
              <a:rPr lang="ru-RU" sz="2000" smtClean="0"/>
              <a:t>- пособие для учителя «Как проектировать универсальные учебные действия в начальной школе» под редакцией А.Г.Асмолова.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6763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Особенности предлагаемой системы оценки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836613"/>
            <a:ext cx="80010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Комплексный подход к оценке результатов образования </a:t>
            </a:r>
            <a:r>
              <a:rPr lang="ru-RU" sz="1800" smtClean="0"/>
              <a:t>(оценка предметных, метапредметных, личностных результатов).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Оценка успешности освоения содержания отдельных учебных предметов осуществляется на основе системно-деятельностного подхода </a:t>
            </a:r>
            <a:r>
              <a:rPr lang="ru-RU" sz="2100" smtClean="0"/>
              <a:t>(способность к выполнению учебно-практических и учебно-познавательных  задач).</a:t>
            </a:r>
          </a:p>
          <a:p>
            <a:pPr eaLnBrk="1" hangingPunct="1">
              <a:lnSpc>
                <a:spcPct val="90000"/>
              </a:lnSpc>
            </a:pPr>
            <a:r>
              <a:rPr lang="ru-RU" sz="2500" smtClean="0"/>
              <a:t>Оценка динамики образовательных достижений учащихся.</a:t>
            </a:r>
            <a:r>
              <a:rPr lang="ru-RU" sz="1800" smtClean="0"/>
              <a:t> 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Сочетание внешней и внутренней оценки как механизма обеспечения качества образования</a:t>
            </a:r>
            <a:r>
              <a:rPr lang="ru-RU" sz="29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52450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624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Для изучения сформированности личностных результатов учитель может использовать следующий инструментарий:</a:t>
            </a:r>
          </a:p>
          <a:p>
            <a:r>
              <a:rPr lang="ru-RU" sz="2000" smtClean="0"/>
              <a:t>- типовые задания по оценке личностных результатов, представленные в пособии «Как проектировать универсальные учебные действия в начальной школе» под редакцией А.Г.Асмолова;</a:t>
            </a:r>
          </a:p>
          <a:p>
            <a:r>
              <a:rPr lang="ru-RU" sz="2000" smtClean="0"/>
              <a:t>- проверочные работы 1кл.,2кл.,3-4 классы «Диагностика метапредметных и личностных  результатов начального образования» Р.Н.Бунеева и др.;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52450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634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	Для оценки сформированности метапредметных результатов персонифицированные мониторинговые исследования можно проводить с использованием следующего инструментария:</a:t>
            </a:r>
          </a:p>
          <a:p>
            <a:r>
              <a:rPr lang="ru-RU" sz="2000" smtClean="0"/>
              <a:t>- рабочая тетрадь «Учимся учиться и действовать» Т.В.Меркуловой, А.Г.Теплицкой и др., издательский дом «Фёдоров»;</a:t>
            </a:r>
          </a:p>
          <a:p>
            <a:r>
              <a:rPr lang="ru-RU" sz="2000" smtClean="0"/>
              <a:t>- методическое пособие «Диагностика уровня сформированности УУД у учащихся начальной школы» Шаталовой О.А.;</a:t>
            </a:r>
          </a:p>
          <a:p>
            <a:r>
              <a:rPr lang="ru-RU" sz="2000" smtClean="0"/>
              <a:t>- пособие для учителя «Как проектировать универсальные учебные действия в начальной школе» под редакцией А.Г.Асмолова;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52450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64515" name="Содержимое 2"/>
          <p:cNvSpPr>
            <a:spLocks noGrp="1"/>
          </p:cNvSpPr>
          <p:nvPr>
            <p:ph idx="1"/>
          </p:nvPr>
        </p:nvSpPr>
        <p:spPr>
          <a:xfrm>
            <a:off x="566738" y="1341438"/>
            <a:ext cx="8001000" cy="4895850"/>
          </a:xfrm>
        </p:spPr>
        <p:txBody>
          <a:bodyPr/>
          <a:lstStyle/>
          <a:p>
            <a:endParaRPr lang="ru-RU" sz="2000" smtClean="0">
              <a:latin typeface="Arial" charset="0"/>
            </a:endParaRPr>
          </a:p>
          <a:p>
            <a:r>
              <a:rPr lang="ru-RU" sz="2000" smtClean="0"/>
              <a:t>- проверочные работы</a:t>
            </a:r>
            <a:r>
              <a:rPr lang="ru-RU" sz="2000" smtClean="0">
                <a:latin typeface="Arial" charset="0"/>
              </a:rPr>
              <a:t> 1 кл, 2 кл,</a:t>
            </a:r>
            <a:r>
              <a:rPr lang="ru-RU" sz="2000" smtClean="0"/>
              <a:t> 3-4 классы «Диагностика метапредметных и личностных  результатов начального образования» Р.Н.Бунеева и др.;</a:t>
            </a:r>
          </a:p>
          <a:p>
            <a:r>
              <a:rPr lang="ru-RU" sz="2000" smtClean="0">
                <a:latin typeface="Arial" charset="0"/>
              </a:rPr>
              <a:t>-педагогическая диагностика по русскому языку и математике 1 кл., 2 кл. издательство «Вентана – Граф»</a:t>
            </a:r>
          </a:p>
          <a:p>
            <a:r>
              <a:rPr lang="ru-RU" sz="2000" smtClean="0"/>
              <a:t>- итоговые проверочные работы по предметам «Русский язык», «Математика», где УУД как инструментальная основа (под ред. Г.С.Ковалёвой, О.Б.Логиновой)</a:t>
            </a:r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552450"/>
          </a:xfrm>
        </p:spPr>
        <p:txBody>
          <a:bodyPr/>
          <a:lstStyle/>
          <a:p>
            <a:pPr algn="ctr"/>
            <a:r>
              <a:rPr lang="ru-RU" sz="2400" b="1" smtClean="0"/>
              <a:t>Измерительные материалы для итоговой оценки</a:t>
            </a:r>
          </a:p>
        </p:txBody>
      </p:sp>
      <p:sp>
        <p:nvSpPr>
          <p:cNvPr id="655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- комплексные работы на межпредметной основе и работе с информацией (под ред. Г.С.Ковалёвой, О.Б.Логиновой)</a:t>
            </a:r>
          </a:p>
          <a:p>
            <a:r>
              <a:rPr lang="ru-RU" sz="2000" smtClean="0"/>
              <a:t>- итоговые комплексные работы «Мои достижения» (под ред.О.Б.Логиновой, С.Г.Яковлевой);</a:t>
            </a:r>
            <a:endParaRPr lang="ru-RU" sz="2000" smtClean="0">
              <a:latin typeface="Arial" charset="0"/>
            </a:endParaRPr>
          </a:p>
          <a:p>
            <a:endParaRPr lang="ru-RU" sz="2000" smtClean="0">
              <a:latin typeface="Arial" charset="0"/>
            </a:endParaRPr>
          </a:p>
          <a:p>
            <a:r>
              <a:rPr lang="ru-RU" sz="2000" smtClean="0"/>
              <a:t>-  комплексные работы системы «Начальная инновационная школа»;</a:t>
            </a:r>
          </a:p>
          <a:p>
            <a:r>
              <a:rPr lang="ru-RU" sz="2000" smtClean="0"/>
              <a:t>- олимпиадные и творческие задания, проекты (внеурочная деятельность).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/>
          </p:nvPr>
        </p:nvSpPr>
        <p:spPr>
          <a:xfrm>
            <a:off x="574675" y="404813"/>
            <a:ext cx="8001000" cy="503237"/>
          </a:xfrm>
        </p:spPr>
        <p:txBody>
          <a:bodyPr/>
          <a:lstStyle/>
          <a:p>
            <a:pPr algn="ctr"/>
            <a:r>
              <a:rPr lang="ru-RU" sz="2400" b="1" smtClean="0"/>
              <a:t>Оценивание учебных достижений</a:t>
            </a:r>
          </a:p>
        </p:txBody>
      </p:sp>
      <p:sp>
        <p:nvSpPr>
          <p:cNvPr id="66563" name="Содержимое 2"/>
          <p:cNvSpPr>
            <a:spLocks noGrp="1"/>
          </p:cNvSpPr>
          <p:nvPr>
            <p:ph idx="1"/>
          </p:nvPr>
        </p:nvSpPr>
        <p:spPr>
          <a:xfrm>
            <a:off x="539750" y="1125538"/>
            <a:ext cx="8001000" cy="5181600"/>
          </a:xfrm>
        </p:spPr>
        <p:txBody>
          <a:bodyPr/>
          <a:lstStyle/>
          <a:p>
            <a:r>
              <a:rPr lang="ru-RU" sz="2000" smtClean="0"/>
              <a:t>В связи с переходом на новый стандарт особое внимание следует уделять созданию условий для развития контроля и оценки, самоконтроля и самооценки, а также оцениванию степени успешности овладения этими компонентами учебной деятельности. </a:t>
            </a:r>
          </a:p>
          <a:p>
            <a:r>
              <a:rPr lang="ru-RU" sz="2000" smtClean="0"/>
              <a:t>Предложенная система контроля и оценки характеризуется многоуровневым подходом к оцениванию учебных достижений. Одно и то же действие, умение может быть достигнуто и оценено как на базовом уровне, так и на повышенном уровне. Как правило, выполнение сложных заданий позволяет оценить и овладение учащимися рядом метапредметных результатов, так как требует проявления УУД.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В п. 12.1 стандарта зафиксирован по русскому языку такой предметный результат, как овладение учебными действиями с языковыми единицами и умение использовать знания для решения познавательных, практических и коммуникативных задач.</a:t>
            </a:r>
          </a:p>
          <a:p>
            <a:r>
              <a:rPr lang="ru-RU" sz="2000" smtClean="0"/>
              <a:t>В содержательной линии «Система языка» в разделе «Фонетика и графика» зафиксирован следующий планируемый результат:  характеризовать звуки русского языка: гласные ударные/безударные; согласные твердые/мягкие; парные/непарные твёрдые и мягкие; согласные звонкие/глухие; парные/непарные звонкие и глухие.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Этот результат может быть достигнут только, если учащийся овладеет рядом умений, характеризующих достижение этого результата: </a:t>
            </a:r>
          </a:p>
          <a:p>
            <a:r>
              <a:rPr lang="ru-RU" sz="2000" smtClean="0"/>
              <a:t>- различать гласные и согласные звуки; </a:t>
            </a:r>
          </a:p>
          <a:p>
            <a:r>
              <a:rPr lang="ru-RU" sz="2000" smtClean="0"/>
              <a:t>- различать твердые и мягкие согласные; </a:t>
            </a:r>
          </a:p>
          <a:p>
            <a:r>
              <a:rPr lang="ru-RU" sz="2000" smtClean="0"/>
              <a:t>- различать звонкие и глухие согласные; </a:t>
            </a:r>
          </a:p>
          <a:p>
            <a:r>
              <a:rPr lang="ru-RU" sz="2000" smtClean="0"/>
              <a:t>- характеризовать заданный звук; </a:t>
            </a:r>
          </a:p>
          <a:p>
            <a:r>
              <a:rPr lang="ru-RU" sz="2000" smtClean="0"/>
              <a:t>- группировать звуки по заданному основанию.</a:t>
            </a:r>
          </a:p>
          <a:p>
            <a:r>
              <a:rPr lang="ru-RU" sz="2000" smtClean="0"/>
              <a:t>Каждое из перечисленных умений может быть проверено заданиями базового и повышенного уровней сложности. Обратимся к примерам.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1.Умение: различать гласные и согласные звуки.</a:t>
            </a:r>
            <a:endParaRPr lang="ru-RU" sz="2000" b="1" smtClean="0"/>
          </a:p>
          <a:p>
            <a:r>
              <a:rPr lang="ru-RU" sz="2000" b="1" smtClean="0"/>
              <a:t>Задание базового уровня</a:t>
            </a:r>
            <a:endParaRPr lang="ru-RU" sz="2000" i="1" smtClean="0"/>
          </a:p>
          <a:p>
            <a:r>
              <a:rPr lang="ru-RU" sz="2000" i="1" smtClean="0"/>
              <a:t>Отметь ряд, в котором все слова начинаются с согласного звука</a:t>
            </a:r>
            <a:endParaRPr lang="ru-RU" sz="2000" smtClean="0"/>
          </a:p>
          <a:p>
            <a:r>
              <a:rPr lang="ru-RU" sz="2000" smtClean="0"/>
              <a:t>Часы, филин, искра, льдины;</a:t>
            </a:r>
          </a:p>
          <a:p>
            <a:r>
              <a:rPr lang="ru-RU" sz="2000" smtClean="0"/>
              <a:t>Яма, ветер, цифра, йогурт;</a:t>
            </a:r>
          </a:p>
          <a:p>
            <a:r>
              <a:rPr lang="ru-RU" sz="2000" smtClean="0"/>
              <a:t>Химия, щенок, игра, бублик;</a:t>
            </a:r>
          </a:p>
          <a:p>
            <a:r>
              <a:rPr lang="ru-RU" sz="2000" smtClean="0"/>
              <a:t>Мячик, экран, живот, яхта.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/>
              <a:t>Критерий достижения планируемого результата</a:t>
            </a:r>
            <a:r>
              <a:rPr lang="ru-RU" sz="2000" smtClean="0"/>
              <a:t>: выбран верный  ответ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125538"/>
            <a:ext cx="8001000" cy="5183187"/>
          </a:xfrm>
        </p:spPr>
        <p:txBody>
          <a:bodyPr/>
          <a:lstStyle/>
          <a:p>
            <a:r>
              <a:rPr lang="ru-RU" sz="2000" b="1" smtClean="0"/>
              <a:t>Задание повышенного уровня сложности</a:t>
            </a:r>
            <a:endParaRPr lang="ru-RU" sz="2000" i="1" smtClean="0"/>
          </a:p>
          <a:p>
            <a:r>
              <a:rPr lang="ru-RU" sz="2000" i="1" smtClean="0"/>
              <a:t>Выпиши из текста все слова, начинающиеся с гласного звука</a:t>
            </a:r>
            <a:endParaRPr lang="ru-RU" sz="2000" smtClean="0"/>
          </a:p>
          <a:p>
            <a:r>
              <a:rPr lang="ru-RU" sz="2000" smtClean="0"/>
              <a:t>Утихнет непогода, белочка из гнезда вылезет, встряхнется и поскачет с дерева на дерево – еду себе добывать: где еловую шишку сорвёт, где сухой гриб разыщет, который сама летом на суку сушить оставила. Но главную еду белка ещё с осени в кладовочке запасла – в дупле старого дерева.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Образец правильного ответа: </a:t>
            </a:r>
            <a:r>
              <a:rPr lang="ru-RU" sz="2000" i="1" smtClean="0"/>
              <a:t>утихнет, из, и, оставила, осени.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/>
              <a:t>Критерий достижения планируемого результата</a:t>
            </a:r>
            <a:r>
              <a:rPr lang="ru-RU" sz="2000" smtClean="0"/>
              <a:t>: записано </a:t>
            </a:r>
            <a:r>
              <a:rPr lang="ru-RU" sz="2000" b="1" smtClean="0"/>
              <a:t>не менее 4</a:t>
            </a:r>
            <a:r>
              <a:rPr lang="ru-RU" sz="2000" smtClean="0"/>
              <a:t> нужных слов; слова, не соответствующие условию задания, не записаны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	</a:t>
            </a:r>
            <a:r>
              <a:rPr lang="ru-RU" sz="2400" smtClean="0"/>
              <a:t>Можно ли утверждать, что ученик, справившийся с </a:t>
            </a:r>
            <a:r>
              <a:rPr lang="ru-RU" sz="2400" b="1" smtClean="0"/>
              <a:t>заданием базового уровня</a:t>
            </a:r>
            <a:r>
              <a:rPr lang="ru-RU" sz="2400" smtClean="0"/>
              <a:t>, т.е. продемонстрировавший знание об особенностях гласных и согласных звуков и умение различать гласные и согласные, </a:t>
            </a:r>
            <a:r>
              <a:rPr lang="ru-RU" sz="2400" b="1" smtClean="0"/>
              <a:t>обязательно справится с заданием повышенного уровня сложности?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85750"/>
            <a:ext cx="8001000" cy="500063"/>
          </a:xfrm>
        </p:spPr>
        <p:txBody>
          <a:bodyPr/>
          <a:lstStyle/>
          <a:p>
            <a:pPr algn="ctr" eaLnBrk="1" hangingPunct="1"/>
            <a:r>
              <a:rPr lang="ru-RU" sz="2000" b="1" smtClean="0"/>
              <a:t>Особенности предлагаемой системы оценки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052513"/>
            <a:ext cx="8001000" cy="5329237"/>
          </a:xfrm>
        </p:spPr>
        <p:txBody>
          <a:bodyPr/>
          <a:lstStyle/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Использование персонифицированных процедур для итоговой оценки и аттестации учащихся и неперсонифицированных процедур для оценки состояния и тенденций развития системы образования.</a:t>
            </a:r>
          </a:p>
          <a:p>
            <a:pPr eaLnBrk="1" hangingPunct="1"/>
            <a:r>
              <a:rPr lang="ru-RU" sz="2400" smtClean="0"/>
              <a:t>Уровневый подход к разработке планируемых результатов, инструментария и представлению данных.</a:t>
            </a:r>
          </a:p>
          <a:p>
            <a:pPr eaLnBrk="1" hangingPunct="1"/>
            <a:r>
              <a:rPr lang="ru-RU" sz="2400" smtClean="0"/>
              <a:t>Использование накопительной системы оценивания (портфолио), характеризующей динамику индивидуальных образовательных достижений</a:t>
            </a:r>
            <a:r>
              <a:rPr lang="ru-RU" sz="2800" smtClean="0"/>
              <a:t> 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Нет, так как в задании повышенного уровня ученик должен проявить ещё и </a:t>
            </a:r>
            <a:r>
              <a:rPr lang="ru-RU" sz="2400" b="1" smtClean="0"/>
              <a:t>1)</a:t>
            </a:r>
            <a:r>
              <a:rPr lang="ru-RU" sz="2400" smtClean="0"/>
              <a:t>способность принимать и сохранять цель учебной задачи – объем текста довольно велик и на протяжении нескольких минут необходимо подчинять свои действия поставленной задаче, </a:t>
            </a:r>
            <a:r>
              <a:rPr lang="ru-RU" sz="2400" b="1" smtClean="0"/>
              <a:t>2)</a:t>
            </a:r>
            <a:r>
              <a:rPr lang="ru-RU" sz="2400" smtClean="0"/>
              <a:t> умение контролировать и оценивать учебные действия в соответствии с поставленной задачей</a:t>
            </a:r>
            <a:r>
              <a:rPr lang="ru-RU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/>
              <a:t>2. Умение различать твердые и мягкие согласные звуки.</a:t>
            </a:r>
            <a:endParaRPr lang="ru-RU" sz="2400" b="1" smtClean="0"/>
          </a:p>
          <a:p>
            <a:r>
              <a:rPr lang="ru-RU" sz="2400" b="1" smtClean="0"/>
              <a:t>Задание базового уровня.</a:t>
            </a:r>
            <a:endParaRPr lang="ru-RU" sz="2400" i="1" smtClean="0"/>
          </a:p>
          <a:p>
            <a:r>
              <a:rPr lang="ru-RU" sz="2400" i="1" smtClean="0"/>
              <a:t>Укажи слово, в котором второй звук – мягкий согласный. Отметь ответ:</a:t>
            </a:r>
            <a:endParaRPr lang="ru-RU" sz="2400" smtClean="0"/>
          </a:p>
          <a:p>
            <a:r>
              <a:rPr lang="ru-RU" sz="2400" smtClean="0"/>
              <a:t> Уши           деньги           слива         цена</a:t>
            </a:r>
          </a:p>
          <a:p>
            <a:pPr>
              <a:buFont typeface="Wingdings" pitchFamily="2" charset="2"/>
              <a:buNone/>
            </a:pPr>
            <a:r>
              <a:rPr lang="ru-RU" sz="2400" b="1" smtClean="0"/>
              <a:t>Критерий достижения планируемого результата</a:t>
            </a:r>
            <a:r>
              <a:rPr lang="ru-RU" sz="2400" smtClean="0"/>
              <a:t>: выбран верный ответ (3).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143000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b="1" smtClean="0"/>
          </a:p>
          <a:p>
            <a:pPr>
              <a:lnSpc>
                <a:spcPct val="90000"/>
              </a:lnSpc>
            </a:pPr>
            <a:endParaRPr lang="ru-RU" sz="2000" b="1" smtClean="0"/>
          </a:p>
          <a:p>
            <a:pPr>
              <a:lnSpc>
                <a:spcPct val="90000"/>
              </a:lnSpc>
            </a:pPr>
            <a:r>
              <a:rPr lang="ru-RU" sz="2000" b="1" smtClean="0"/>
              <a:t>Задание повышенного уровня сложности.</a:t>
            </a:r>
            <a:endParaRPr lang="ru-RU" sz="2000" i="1" smtClean="0"/>
          </a:p>
          <a:p>
            <a:pPr>
              <a:lnSpc>
                <a:spcPct val="90000"/>
              </a:lnSpc>
            </a:pPr>
            <a:r>
              <a:rPr lang="ru-RU" sz="2000" i="1" smtClean="0"/>
              <a:t>Распредели слова по столбикам. Обрати внимание: есть слова, которые не нужно будет писать ни в один из столбиков.</a:t>
            </a:r>
            <a:endParaRPr lang="ru-RU" sz="2000" smtClean="0"/>
          </a:p>
          <a:p>
            <a:pPr>
              <a:lnSpc>
                <a:spcPct val="90000"/>
              </a:lnSpc>
            </a:pPr>
            <a:r>
              <a:rPr lang="ru-RU" sz="2000" smtClean="0"/>
              <a:t>Грязь, забота, зима, мороз, изюм, князь, сказка, скользкий, узкий, узор.</a:t>
            </a:r>
            <a:endParaRPr lang="ru-RU" sz="20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0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000" smtClean="0"/>
          </a:p>
          <a:p>
            <a:pPr>
              <a:lnSpc>
                <a:spcPct val="90000"/>
              </a:lnSpc>
            </a:pPr>
            <a:endParaRPr lang="ru-RU" sz="2000" smtClean="0"/>
          </a:p>
          <a:p>
            <a:pPr>
              <a:lnSpc>
                <a:spcPct val="90000"/>
              </a:lnSpc>
            </a:pPr>
            <a:endParaRPr lang="ru-RU" sz="2000" smtClean="0"/>
          </a:p>
          <a:p>
            <a:pPr>
              <a:lnSpc>
                <a:spcPct val="90000"/>
              </a:lnSpc>
            </a:pPr>
            <a:endParaRPr lang="ru-RU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i="1" smtClean="0"/>
          </a:p>
        </p:txBody>
      </p:sp>
      <p:graphicFrame>
        <p:nvGraphicFramePr>
          <p:cNvPr id="74781" name="Group 29"/>
          <p:cNvGraphicFramePr>
            <a:graphicFrameLocks noGrp="1"/>
          </p:cNvGraphicFramePr>
          <p:nvPr/>
        </p:nvGraphicFramePr>
        <p:xfrm>
          <a:off x="971550" y="3860800"/>
          <a:ext cx="7632700" cy="2069465"/>
        </p:xfrm>
        <a:graphic>
          <a:graphicData uri="http://schemas.openxmlformats.org/drawingml/2006/table">
            <a:tbl>
              <a:tblPr/>
              <a:tblGrid>
                <a:gridCol w="3816350"/>
                <a:gridCol w="3816350"/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Слова со звуком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[з]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Слова со звуком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[з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‘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]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 smtClean="0"/>
              <a:t>Образец правильного ответа:</a:t>
            </a:r>
            <a:endParaRPr lang="ru-RU" sz="2400" i="1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Критерий достижения планируемого результата: при распределении слов по столбикам допущено не более одной ошибки.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Почему это задание повышенного уровня?</a:t>
            </a:r>
          </a:p>
          <a:p>
            <a:endParaRPr lang="ru-RU" sz="2400" smtClean="0"/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/>
        </p:nvGraphicFramePr>
        <p:xfrm>
          <a:off x="971550" y="2492375"/>
          <a:ext cx="7345363" cy="1437005"/>
        </p:xfrm>
        <a:graphic>
          <a:graphicData uri="http://schemas.openxmlformats.org/drawingml/2006/table">
            <a:tbl>
              <a:tblPr/>
              <a:tblGrid>
                <a:gridCol w="3606800"/>
                <a:gridCol w="3738563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Слова со звуком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[з]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Слова со звуком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[з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‘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забота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зима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узор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изюм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569325" cy="4751387"/>
          </a:xfrm>
        </p:spPr>
        <p:txBody>
          <a:bodyPr/>
          <a:lstStyle/>
          <a:p>
            <a:r>
              <a:rPr lang="ru-RU" sz="1800" smtClean="0"/>
              <a:t>Прежде всего из-за наличия слов, которые не содержат звуков [з] и  [з</a:t>
            </a:r>
            <a:r>
              <a:rPr lang="en-US" sz="1800" smtClean="0"/>
              <a:t>'</a:t>
            </a:r>
            <a:r>
              <a:rPr lang="ru-RU" sz="1800" smtClean="0"/>
              <a:t>], хотя буква «з» в словах есть.</a:t>
            </a:r>
          </a:p>
          <a:p>
            <a:endParaRPr lang="ru-RU" sz="1800" smtClean="0"/>
          </a:p>
          <a:p>
            <a:r>
              <a:rPr lang="ru-RU" sz="1800" smtClean="0"/>
              <a:t>Наличие этих слов </a:t>
            </a:r>
            <a:r>
              <a:rPr lang="ru-RU" sz="1800" b="1" smtClean="0"/>
              <a:t>усложняет</a:t>
            </a:r>
            <a:r>
              <a:rPr lang="ru-RU" sz="1800" smtClean="0"/>
              <a:t> уровень проявления предметного результата, так как наряду с умением различать твёрдые и мягкие согласные звуки, ученик должен проявить умение различать звук и букву, определять, есть ли в слове заданный звук.</a:t>
            </a:r>
          </a:p>
          <a:p>
            <a:endParaRPr lang="ru-RU" sz="1800" smtClean="0"/>
          </a:p>
          <a:p>
            <a:r>
              <a:rPr lang="ru-RU" sz="1800" smtClean="0"/>
              <a:t>Кроме того, наличие «лишних» слов всегда повышает уровень сложности, поскольку </a:t>
            </a:r>
            <a:r>
              <a:rPr lang="ru-RU" sz="1800" b="1" smtClean="0"/>
              <a:t>самоконтроль и самооценка </a:t>
            </a:r>
            <a:r>
              <a:rPr lang="ru-RU" sz="1800" smtClean="0"/>
              <a:t>становятся более востребованными, а овладение этими действиями – один из метапредметных результатов. Кроме того, необходимо продемонстрировать овладение ещё одним метапредметным результатом, а именно </a:t>
            </a:r>
            <a:r>
              <a:rPr lang="ru-RU" sz="1800" b="1" smtClean="0"/>
              <a:t>логическими действиями сравнения, анализа, синтеза, обобщения, классификации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569325" cy="5256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smtClean="0"/>
              <a:t>Таким образом, для выполнения задания повышенного</a:t>
            </a:r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 уровня сложности, кроме предметных умений различать гласные согласные звуки, твёрдые и мягкие согласные, звонкие и глухие, учащийся должен проявить определённый уровень достижения таких метапредметных результатов как: 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/>
              <a:t>а</a:t>
            </a:r>
            <a:r>
              <a:rPr lang="ru-RU" sz="2000" smtClean="0"/>
              <a:t>) овладение логическими действиями сравнения, анализа, синтеза, обобщения, классификации по разновидовым признакам, установление аналогий и причинно-следственных связей, построения рассуждений, отнесения к известным понятиям; </a:t>
            </a:r>
          </a:p>
          <a:p>
            <a:pPr>
              <a:buFont typeface="Wingdings" pitchFamily="2" charset="2"/>
              <a:buNone/>
            </a:pPr>
            <a:r>
              <a:rPr lang="ru-RU" sz="2000" b="1" smtClean="0"/>
              <a:t>б)</a:t>
            </a:r>
            <a:r>
              <a:rPr lang="ru-RU" sz="2000" smtClean="0"/>
              <a:t> умения планировать, контролировать и оценивать учебные действия в соответствии с поставленной задачей и условиями её реализации.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642350" cy="4822825"/>
          </a:xfrm>
        </p:spPr>
        <p:txBody>
          <a:bodyPr/>
          <a:lstStyle/>
          <a:p>
            <a:r>
              <a:rPr lang="ru-RU" sz="2000" smtClean="0"/>
              <a:t>Приведенные примеры показывают возможность </a:t>
            </a:r>
            <a:r>
              <a:rPr lang="ru-RU" sz="2000" b="1" smtClean="0"/>
              <a:t>такого</a:t>
            </a:r>
            <a:r>
              <a:rPr lang="ru-RU" sz="2000" smtClean="0"/>
              <a:t> построения заданий повышенного уровня сложности, при котором результат их выполнения позволит оценить овладение учащимися как предметными, так и рядом метапредметных результатов.</a:t>
            </a:r>
            <a:r>
              <a:rPr lang="ru-RU" sz="1400" smtClean="0"/>
              <a:t> </a:t>
            </a:r>
          </a:p>
          <a:p>
            <a:r>
              <a:rPr lang="ru-RU" sz="2000" b="1" smtClean="0"/>
              <a:t>Текущие проверочные работы</a:t>
            </a:r>
            <a:r>
              <a:rPr lang="ru-RU" sz="2000" smtClean="0"/>
              <a:t> должны включать в себя </a:t>
            </a:r>
            <a:r>
              <a:rPr lang="ru-RU" sz="2000" b="1" smtClean="0"/>
              <a:t>задания и базового и повышенного уровня сложности</a:t>
            </a:r>
            <a:r>
              <a:rPr lang="ru-RU" sz="2000" smtClean="0"/>
              <a:t> – анализ результатов таких работ позволит учителю с большей точностью </a:t>
            </a:r>
            <a:r>
              <a:rPr lang="ru-RU" sz="2000" b="1" smtClean="0"/>
              <a:t>осуществлять дифференциацию обучения, отслеживать динамику</a:t>
            </a:r>
            <a:r>
              <a:rPr lang="ru-RU" sz="2000" smtClean="0"/>
              <a:t> овладения предметными и метапредметными </a:t>
            </a:r>
            <a:r>
              <a:rPr lang="ru-RU" sz="2000" b="1" smtClean="0"/>
              <a:t>результатами.</a:t>
            </a:r>
          </a:p>
          <a:p>
            <a:r>
              <a:rPr lang="ru-RU" sz="2000" smtClean="0"/>
              <a:t>Приведение контрольно-оценочной деятельности каждого педагога в соответствие с положениями нового ФГОС - процесс длительный, но необходимый.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569325" cy="5256212"/>
          </a:xfrm>
        </p:spPr>
        <p:txBody>
          <a:bodyPr/>
          <a:lstStyle/>
          <a:p>
            <a:endParaRPr lang="ru-RU" sz="1800" smtClean="0"/>
          </a:p>
          <a:p>
            <a:pPr>
              <a:buFont typeface="Wingdings" pitchFamily="2" charset="2"/>
              <a:buNone/>
            </a:pPr>
            <a:endParaRPr lang="ru-RU" sz="1800" smtClean="0"/>
          </a:p>
          <a:p>
            <a:r>
              <a:rPr lang="ru-RU" sz="1800" smtClean="0"/>
              <a:t>Важным условием организации эффективной оценки достижений школьников является выбор форм и способов оценивания.</a:t>
            </a:r>
          </a:p>
          <a:p>
            <a:r>
              <a:rPr lang="ru-RU" sz="1800" b="1" smtClean="0"/>
              <a:t>Словесная оценка</a:t>
            </a:r>
            <a:r>
              <a:rPr lang="ru-RU" sz="1800" smtClean="0"/>
              <a:t>: справился отлично, не допустил ни одной ошибки, изложил материл логично, привлек дополнительную информацию;</a:t>
            </a:r>
          </a:p>
          <a:p>
            <a:r>
              <a:rPr lang="ru-RU" sz="1800" smtClean="0"/>
              <a:t>- справился хорошо, полно и логично раскрыл вопрос, самостоятельно выполнил задание, знаешь порядок выполнения, но не заметил ошибки, не успел их исправить, в следующий раз надо поискать более удобный способ решения и т.д.;</a:t>
            </a:r>
          </a:p>
          <a:p>
            <a:r>
              <a:rPr lang="ru-RU" sz="1800" smtClean="0"/>
              <a:t>- выполнил основные требования, понимаешь суть, но не всё учел, переставил местами логические звенья и т.д.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Такие оценочные суждения применимы </a:t>
            </a:r>
            <a:r>
              <a:rPr lang="ru-RU" sz="1800" b="1" smtClean="0"/>
              <a:t>к оценке результата деятельности</a:t>
            </a:r>
            <a:r>
              <a:rPr lang="ru-RU" sz="1800" smtClean="0"/>
              <a:t>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При оценке </a:t>
            </a:r>
            <a:r>
              <a:rPr lang="ru-RU" sz="2000" b="1" smtClean="0"/>
              <a:t>процесса деятельности</a:t>
            </a:r>
            <a:r>
              <a:rPr lang="ru-RU" sz="2000" smtClean="0"/>
              <a:t> могут быть использованы другие оценочные суждения, построенные на выделении «ближайших шагов», которые необходимо сделать ученику, и которые  </a:t>
            </a:r>
            <a:r>
              <a:rPr lang="ru-RU" sz="2000" smtClean="0">
                <a:latin typeface="Arial" charset="0"/>
              </a:rPr>
              <a:t>могут быть </a:t>
            </a:r>
            <a:r>
              <a:rPr lang="ru-RU" sz="2000" smtClean="0"/>
              <a:t>изложены в памятке для учителя:</a:t>
            </a:r>
          </a:p>
          <a:p>
            <a:r>
              <a:rPr lang="ru-RU" sz="2000" smtClean="0"/>
              <a:t>1)выдели, что  ты должен делать; 2)найди и подчеркни, что у тебя получилось; 3)похвалите его за это; 4)найди, что не получилось; определи, на что можно опереться, чтобы получилось; 5)сформулируй, что ещё нужно сделать, чтобы получилось; какими умениями для этого ты уже владеешь (найди этому подтверждение); чему надо научиться, что или кто в этом поможет тебе.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Большое значение в оценочной деятельности имеет эмоциональный отклик  педагога или одноклассников на работу ученика (отмечаются любые, даже незначительные продвижения «Ты порадовал меня!», «Я горжусь тобой» и т.д.</a:t>
            </a:r>
          </a:p>
          <a:p>
            <a:r>
              <a:rPr lang="ru-RU" sz="2000" smtClean="0"/>
              <a:t>Особое место в оценке достижений младших школьников занимают методы наглядной самооценки. Начиная с 1 класса педагогу важно научить школьника сравнивать себя с собой. Удобным инструментом оценивания являются линеечки.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766763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Особенности предлагаемой системы оценки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Использование наряду со стандартизированными письменными или устными работами таких методов оценивания как проекты, практические работы, творческие работы. </a:t>
            </a:r>
          </a:p>
          <a:p>
            <a:pPr eaLnBrk="1" hangingPunct="1"/>
            <a:r>
              <a:rPr lang="ru-RU" sz="2400" smtClean="0"/>
              <a:t>Оценка предполагает вовлеченность в оценочную деятельность не только педагогов, но и самих учащихся </a:t>
            </a:r>
            <a:r>
              <a:rPr lang="ru-RU" sz="1800" smtClean="0"/>
              <a:t>(оценка на единой критериальной основе, формирование навыков </a:t>
            </a:r>
            <a:r>
              <a:rPr lang="en-US" sz="1800" smtClean="0"/>
              <a:t>R</a:t>
            </a:r>
            <a:r>
              <a:rPr lang="ru-RU" sz="1800" smtClean="0"/>
              <a:t>; самоанализ, самооценка, самоконтроль).</a:t>
            </a:r>
          </a:p>
          <a:p>
            <a:pPr eaLnBrk="1" hangingPunct="1"/>
            <a:endParaRPr lang="ru-RU" sz="2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Такая оценка помогает избежать сравнения учащихся друг с другом, поскольку оценочная линеечка только в собственной тетради. </a:t>
            </a:r>
          </a:p>
          <a:p>
            <a:r>
              <a:rPr lang="ru-RU" sz="2400" smtClean="0"/>
              <a:t>Важно с самого начала договариваться о критериях и способах оценивания, например, как следует отмечать, если работа выполнена  абсолютно верно, не совсем верно или неверно. При регулярном самооценивании процесс проходит быстро.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000" b="1" smtClean="0"/>
              <a:t>О технологии оценивания в ОС «Школа 2100»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Авторы предлагают </a:t>
            </a:r>
            <a:r>
              <a:rPr lang="ru-RU" sz="2000" b="1" smtClean="0"/>
              <a:t>1)</a:t>
            </a:r>
            <a:r>
              <a:rPr lang="ru-RU" sz="2000" smtClean="0"/>
              <a:t> с учениками обсудить цели оценивания, чтобы дети понимали, что:</a:t>
            </a:r>
          </a:p>
          <a:p>
            <a:r>
              <a:rPr lang="ru-RU" sz="2000" smtClean="0"/>
              <a:t>оценки и отметки нужны не для того, чтобы старшие контролировали их, не для того, чтобы они боялись получить плохие отметки и любой ценой старались получить хорошие. </a:t>
            </a:r>
            <a:r>
              <a:rPr lang="ru-RU" sz="2000" b="1" smtClean="0"/>
              <a:t>Оценки и отметки нужны</a:t>
            </a:r>
            <a:r>
              <a:rPr lang="ru-RU" sz="2000" smtClean="0"/>
              <a:t>, чтобы </a:t>
            </a:r>
            <a:r>
              <a:rPr lang="ru-RU" sz="2000" b="1" smtClean="0"/>
              <a:t>каждый научился самостоятельно </a:t>
            </a:r>
            <a:r>
              <a:rPr lang="ru-RU" sz="2000" smtClean="0"/>
              <a:t>определять, что у него </a:t>
            </a:r>
            <a:r>
              <a:rPr lang="ru-RU" sz="2000" b="1" smtClean="0"/>
              <a:t>получается хорошо</a:t>
            </a:r>
            <a:r>
              <a:rPr lang="ru-RU" sz="2000" smtClean="0"/>
              <a:t>, а что </a:t>
            </a:r>
            <a:r>
              <a:rPr lang="ru-RU" sz="2000" b="1" smtClean="0"/>
              <a:t>пока</a:t>
            </a:r>
            <a:r>
              <a:rPr lang="ru-RU" sz="2000" smtClean="0"/>
              <a:t> ещё </a:t>
            </a:r>
            <a:r>
              <a:rPr lang="ru-RU" sz="2000" b="1" smtClean="0"/>
              <a:t>плохо</a:t>
            </a:r>
            <a:r>
              <a:rPr lang="ru-RU" sz="2000" smtClean="0"/>
              <a:t>, чтобы радоваться достижениям и преодолевать неудачи. </a:t>
            </a:r>
          </a:p>
          <a:p>
            <a:r>
              <a:rPr lang="ru-RU" sz="2000" smtClean="0"/>
              <a:t>Для этого необходимо изменить сложившиеся за долгие годы </a:t>
            </a:r>
            <a:r>
              <a:rPr lang="ru-RU" sz="2000" b="1" smtClean="0"/>
              <a:t>правила оценивания.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2)</a:t>
            </a:r>
            <a:r>
              <a:rPr lang="ru-RU" sz="2400" smtClean="0"/>
              <a:t> Обсудить правила оценивания.</a:t>
            </a:r>
          </a:p>
          <a:p>
            <a:r>
              <a:rPr lang="ru-RU" sz="2400" b="1" i="1" smtClean="0"/>
              <a:t>1-е правило</a:t>
            </a:r>
            <a:r>
              <a:rPr lang="ru-RU" sz="2400" i="1" smtClean="0"/>
              <a:t>. «Что оценивать?». </a:t>
            </a:r>
            <a:r>
              <a:rPr lang="ru-RU" sz="2400" smtClean="0"/>
              <a:t>Оцениваться может любое, особенно успешное действие. Отметкой фиксируется только демонстрация умения по применению знания (решение задачи).</a:t>
            </a:r>
          </a:p>
          <a:p>
            <a:r>
              <a:rPr lang="ru-RU" sz="2400" b="1" i="1" smtClean="0"/>
              <a:t>2-е правило</a:t>
            </a:r>
            <a:r>
              <a:rPr lang="ru-RU" sz="2400" i="1" smtClean="0"/>
              <a:t>. «Кто оценивает?». </a:t>
            </a:r>
            <a:r>
              <a:rPr lang="ru-RU" sz="2400" smtClean="0"/>
              <a:t>Учитель и ученик по возможности определяют оценку и отметку в диалоге. Ученик имеет право аргументированно оспорить  выставленную отметку.</a:t>
            </a:r>
          </a:p>
          <a:p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smtClean="0"/>
              <a:t>3-е правило</a:t>
            </a:r>
            <a:r>
              <a:rPr lang="ru-RU" sz="2400" i="1" smtClean="0"/>
              <a:t>. «Сколько ставить отметок?». </a:t>
            </a:r>
            <a:r>
              <a:rPr lang="ru-RU" sz="2400" smtClean="0"/>
              <a:t>За каждую учебную задачу, демонстрирующую овладение отдельным умением, определяется и, по возможности ставится отдельная отметка.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3.Научить алгоритму самооценивания</a:t>
            </a:r>
          </a:p>
          <a:p>
            <a:r>
              <a:rPr lang="ru-RU" sz="2400" i="1" smtClean="0"/>
              <a:t>1-й шаг</a:t>
            </a:r>
            <a:r>
              <a:rPr lang="ru-RU" sz="2400" smtClean="0"/>
              <a:t>. В чем заключалось </a:t>
            </a:r>
            <a:r>
              <a:rPr lang="ru-RU" sz="2400" b="1" smtClean="0"/>
              <a:t>задание</a:t>
            </a:r>
            <a:r>
              <a:rPr lang="ru-RU" sz="2400" smtClean="0"/>
              <a:t>? Какая была цель, что нужно было получить в результате?</a:t>
            </a:r>
          </a:p>
          <a:p>
            <a:r>
              <a:rPr lang="ru-RU" sz="2400" i="1" smtClean="0"/>
              <a:t>2-й шаг</a:t>
            </a:r>
            <a:r>
              <a:rPr lang="ru-RU" sz="2400" smtClean="0"/>
              <a:t>. Удалось получить </a:t>
            </a:r>
            <a:r>
              <a:rPr lang="ru-RU" sz="2400" b="1" smtClean="0"/>
              <a:t>результат</a:t>
            </a:r>
            <a:r>
              <a:rPr lang="ru-RU" sz="2400" smtClean="0"/>
              <a:t>? Найдено решение, ответ?</a:t>
            </a:r>
          </a:p>
          <a:p>
            <a:pPr>
              <a:buFont typeface="Wingdings" pitchFamily="2" charset="2"/>
              <a:buNone/>
            </a:pPr>
            <a:endParaRPr lang="ru-RU" sz="2400" b="1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smtClean="0"/>
              <a:t>3-й шаг</a:t>
            </a:r>
            <a:r>
              <a:rPr lang="ru-RU" sz="2400" smtClean="0"/>
              <a:t>. Справился полностью </a:t>
            </a:r>
            <a:r>
              <a:rPr lang="ru-RU" sz="2400" b="1" smtClean="0"/>
              <a:t>правильно</a:t>
            </a:r>
            <a:r>
              <a:rPr lang="ru-RU" sz="2400" smtClean="0"/>
              <a:t> или с незначительной ошибкой (какой, в чём)?</a:t>
            </a:r>
          </a:p>
          <a:p>
            <a:r>
              <a:rPr lang="ru-RU" sz="2400" i="1" smtClean="0"/>
              <a:t>4-й шаг.</a:t>
            </a:r>
            <a:r>
              <a:rPr lang="ru-RU" sz="2400" smtClean="0"/>
              <a:t> Справился полностью </a:t>
            </a:r>
            <a:r>
              <a:rPr lang="ru-RU" sz="2400" b="1" smtClean="0"/>
              <a:t>самостоятельно</a:t>
            </a:r>
            <a:r>
              <a:rPr lang="ru-RU" sz="2400" smtClean="0"/>
              <a:t> или с помощью (кто помогал, в чём)?</a:t>
            </a:r>
          </a:p>
          <a:p>
            <a:pPr algn="ctr">
              <a:buFont typeface="Wingdings" pitchFamily="2" charset="2"/>
              <a:buNone/>
            </a:pPr>
            <a:r>
              <a:rPr lang="ru-RU" sz="2400" smtClean="0"/>
              <a:t>Далее – кроме 1-го класса:</a:t>
            </a:r>
          </a:p>
          <a:p>
            <a:r>
              <a:rPr lang="ru-RU" sz="2400" i="1" smtClean="0"/>
              <a:t>5-й шаг. </a:t>
            </a:r>
            <a:r>
              <a:rPr lang="ru-RU" sz="2400" smtClean="0"/>
              <a:t>По каким признакам мы различаем отметки («2», «3», «4», «5»)?</a:t>
            </a:r>
          </a:p>
          <a:p>
            <a:r>
              <a:rPr lang="ru-RU" sz="2400" i="1" smtClean="0"/>
              <a:t>6-й шаг. </a:t>
            </a:r>
            <a:r>
              <a:rPr lang="ru-RU" sz="2400" smtClean="0"/>
              <a:t>Какую ты сам выставляешь себе отметку?</a:t>
            </a:r>
          </a:p>
          <a:p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071563"/>
            <a:ext cx="8001000" cy="49482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/>
              <a:t>4.Регулярно используйте самооценку на всех уроках.</a:t>
            </a:r>
          </a:p>
          <a:p>
            <a:r>
              <a:rPr lang="ru-RU" sz="2400" smtClean="0"/>
              <a:t>На уроках </a:t>
            </a:r>
            <a:r>
              <a:rPr lang="ru-RU" sz="2400" b="1" smtClean="0"/>
              <a:t>ученик сам</a:t>
            </a:r>
            <a:r>
              <a:rPr lang="ru-RU" sz="2400" smtClean="0"/>
              <a:t> определяет свою оценку и (если требуется)  отметку, когда показывает выполненное задание. </a:t>
            </a:r>
            <a:r>
              <a:rPr lang="ru-RU" sz="2400" b="1" smtClean="0"/>
              <a:t>Учитель</a:t>
            </a:r>
            <a:r>
              <a:rPr lang="ru-RU" sz="2400" smtClean="0"/>
              <a:t> имеет право корректировать оценки и отметки, если докажет, что ученик завысил или занизил её.</a:t>
            </a:r>
          </a:p>
          <a:p>
            <a:r>
              <a:rPr lang="ru-RU" sz="2400" smtClean="0"/>
              <a:t>За письменные задания оценку и отметку определяет </a:t>
            </a:r>
            <a:r>
              <a:rPr lang="ru-RU" sz="2400" b="1" smtClean="0"/>
              <a:t>учитель. Ученик</a:t>
            </a:r>
            <a:r>
              <a:rPr lang="ru-RU" sz="2400" smtClean="0"/>
              <a:t> имеет право </a:t>
            </a:r>
            <a:r>
              <a:rPr lang="ru-RU" sz="2400" b="1" smtClean="0"/>
              <a:t>исправить</a:t>
            </a:r>
            <a:r>
              <a:rPr lang="ru-RU" sz="2400" smtClean="0"/>
              <a:t> эту оценку и отметку, если докажет (в диалоге с учителем), что она завышена или занижена.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85938"/>
            <a:ext cx="8001000" cy="4572000"/>
          </a:xfrm>
        </p:spPr>
        <p:txBody>
          <a:bodyPr/>
          <a:lstStyle/>
          <a:p>
            <a:endParaRPr lang="ru-RU" sz="2400" smtClean="0"/>
          </a:p>
          <a:p>
            <a:pPr>
              <a:buFont typeface="Wingdings" pitchFamily="2" charset="2"/>
              <a:buNone/>
            </a:pPr>
            <a:r>
              <a:rPr lang="ru-RU" sz="2400" smtClean="0"/>
              <a:t>Оценка учителя может быть только после самооценки. Совпадение означает «Ты молодец! Умеешь себя оценивать». В случае завышенной или заниженной самооценки ученика учитель ещё раз объясняет критерии и просит в следующий раз быть к себе строже или снисходительней.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5</a:t>
            </a:r>
            <a:r>
              <a:rPr lang="ru-RU" sz="2400" smtClean="0"/>
              <a:t>.Изучите остальные правила технологии, чтобы по мере возможности внедрять их в свою педагогическую практику. </a:t>
            </a:r>
          </a:p>
          <a:p>
            <a:r>
              <a:rPr lang="ru-RU" sz="2400" b="1" i="1" smtClean="0"/>
              <a:t>4-е правило</a:t>
            </a:r>
            <a:r>
              <a:rPr lang="ru-RU" sz="2400" i="1" smtClean="0"/>
              <a:t>. «Где фиксировать отметки?». </a:t>
            </a:r>
            <a:r>
              <a:rPr lang="ru-RU" sz="2400" smtClean="0"/>
              <a:t>Отметки</a:t>
            </a:r>
            <a:r>
              <a:rPr lang="ru-RU" sz="2400" i="1" smtClean="0"/>
              <a:t> </a:t>
            </a:r>
            <a:r>
              <a:rPr lang="ru-RU" sz="2400" smtClean="0"/>
              <a:t>фиксируются в </a:t>
            </a:r>
            <a:r>
              <a:rPr lang="ru-RU" sz="2400" b="1" smtClean="0"/>
              <a:t>Таблице требований </a:t>
            </a:r>
            <a:r>
              <a:rPr lang="ru-RU" sz="2400" smtClean="0"/>
              <a:t>или </a:t>
            </a:r>
            <a:r>
              <a:rPr lang="ru-RU" sz="2400" b="1" smtClean="0"/>
              <a:t>в Листах учебных достижений </a:t>
            </a:r>
            <a:r>
              <a:rPr lang="ru-RU" sz="2400" smtClean="0"/>
              <a:t>в графе того умения, которое было основным в ходе решения конкретной задачи.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214438"/>
            <a:ext cx="8001000" cy="4805362"/>
          </a:xfrm>
        </p:spPr>
        <p:txBody>
          <a:bodyPr/>
          <a:lstStyle/>
          <a:p>
            <a:r>
              <a:rPr lang="ru-RU" sz="2400" b="1" i="1" smtClean="0"/>
              <a:t>5-е правило</a:t>
            </a:r>
            <a:r>
              <a:rPr lang="ru-RU" sz="2400" i="1" smtClean="0"/>
              <a:t>. «Когда ставить отметки?».</a:t>
            </a:r>
            <a:r>
              <a:rPr lang="ru-RU" sz="2400" smtClean="0"/>
              <a:t> </a:t>
            </a:r>
          </a:p>
          <a:p>
            <a:r>
              <a:rPr lang="ru-RU" sz="2400" smtClean="0"/>
              <a:t>- при изучении новой темы, отметка ставится  только по желанию ученика, так как он ещё овладевает умениями  и знаниями темы и имеет право на ошибку;</a:t>
            </a:r>
          </a:p>
          <a:p>
            <a:r>
              <a:rPr lang="ru-RU" sz="2400" smtClean="0"/>
              <a:t>- за каждую задачу проверочной (контрольной) работы по итогам темы отметка ставится всем ученикам, так как каждый должен показать, как он овладел умениями и знаниями по теме. Ученик не может отказаться от выставления этой отметки, но имеет право пересдать (хотя бы один раз) не устраивающую его отметку.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smtClean="0"/>
              <a:t>6-е правило. «По каким критериям различать отметки?». </a:t>
            </a:r>
            <a:r>
              <a:rPr lang="ru-RU" sz="2400" smtClean="0"/>
              <a:t>Оценка  ученика определяется по универсальной школе трёх уровней успешности, которые могут переводиться в любые балльные отметки:</a:t>
            </a:r>
          </a:p>
          <a:p>
            <a:r>
              <a:rPr lang="ru-RU" sz="2400" smtClean="0"/>
              <a:t>- необходимый уровень («хорошо», «удовлетворительно» - решение типовой задачи, подобной тем, что решали уже много раз, где требовалось применить сформированные и усвоенные знания);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981075"/>
          </a:xfrm>
        </p:spPr>
        <p:txBody>
          <a:bodyPr/>
          <a:lstStyle/>
          <a:p>
            <a:pPr algn="ctr"/>
            <a:r>
              <a:rPr lang="ru-RU" sz="2400" b="1" smtClean="0"/>
              <a:t>Особенности предлагаемой системы оценки</a:t>
            </a:r>
            <a:endParaRPr lang="ru-RU" sz="240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Ещё одна особенность предлагаемой системы оценки – </a:t>
            </a:r>
            <a:r>
              <a:rPr lang="ru-RU" sz="2000" b="1" smtClean="0"/>
              <a:t>уровневый подход</a:t>
            </a:r>
            <a:r>
              <a:rPr lang="ru-RU" sz="2000" smtClean="0"/>
              <a:t>. Согласно этому подходу за точку отсчёта принимается не «</a:t>
            </a:r>
            <a:r>
              <a:rPr lang="ru-RU" sz="2000" b="1" smtClean="0"/>
              <a:t>идеальный образец</a:t>
            </a:r>
            <a:r>
              <a:rPr lang="ru-RU" sz="2000" smtClean="0"/>
              <a:t>», отсчитывая от которого «</a:t>
            </a:r>
            <a:r>
              <a:rPr lang="ru-RU" sz="2000" b="1" smtClean="0"/>
              <a:t>методом вычитания</a:t>
            </a:r>
            <a:r>
              <a:rPr lang="ru-RU" sz="2000" smtClean="0"/>
              <a:t>» и фиксируя допущенные ошибки и недочёты формируется оценка ученика, а необходимый для продолжения образования и реально достигаемый большинством учащихся опорный уровень образовательных результатов. </a:t>
            </a:r>
            <a:r>
              <a:rPr lang="ru-RU" sz="2000" b="1" smtClean="0"/>
              <a:t>Достижение опорного</a:t>
            </a:r>
            <a:r>
              <a:rPr lang="ru-RU" sz="2000" smtClean="0"/>
              <a:t> </a:t>
            </a:r>
            <a:r>
              <a:rPr lang="ru-RU" sz="2000" b="1" smtClean="0"/>
              <a:t>уровня – это учебный успех ребёнка</a:t>
            </a:r>
            <a:r>
              <a:rPr lang="ru-RU" sz="2000" smtClean="0"/>
              <a:t>. Оценку индивидуальных образовательных достижений  предлагается вести «</a:t>
            </a:r>
            <a:r>
              <a:rPr lang="ru-RU" sz="2000" b="1" smtClean="0"/>
              <a:t>методом сложения</a:t>
            </a:r>
            <a:r>
              <a:rPr lang="ru-RU" sz="2000" smtClean="0"/>
              <a:t>», при котором фиксируется достижение опорного уровня и его превышение.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214438"/>
            <a:ext cx="8358188" cy="4805362"/>
          </a:xfrm>
        </p:spPr>
        <p:txBody>
          <a:bodyPr/>
          <a:lstStyle/>
          <a:p>
            <a:r>
              <a:rPr lang="ru-RU" sz="2400" smtClean="0"/>
              <a:t>повышенный уровень ( «хорошо», «отлично», решение нестандартной задачи, где потребовалось применить либо знания по новой, изучаемой в данный момент теме, либо  прежние знания и умения, но в новой, непривычной ситуации);</a:t>
            </a:r>
          </a:p>
          <a:p>
            <a:r>
              <a:rPr lang="ru-RU" sz="2400" smtClean="0"/>
              <a:t>- максимальный (необязательный) уровень («превосходно» - решение задачи по неизученному материалу, потребовавшей либо самостоятельно добытых, не полученных на уроках знаний, либо новых, самостоятельно приобретенных умений.).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503238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125538"/>
            <a:ext cx="8001000" cy="4894262"/>
          </a:xfrm>
        </p:spPr>
        <p:txBody>
          <a:bodyPr/>
          <a:lstStyle/>
          <a:p>
            <a:r>
              <a:rPr lang="ru-RU" sz="1800" smtClean="0">
                <a:latin typeface="Arial" charset="0"/>
              </a:rPr>
              <a:t>Выбери для выполнения одно из заданий. Оцени свою работу.</a:t>
            </a:r>
          </a:p>
        </p:txBody>
      </p:sp>
      <p:graphicFrame>
        <p:nvGraphicFramePr>
          <p:cNvPr id="93287" name="Group 103"/>
          <p:cNvGraphicFramePr>
            <a:graphicFrameLocks noGrp="1"/>
          </p:cNvGraphicFramePr>
          <p:nvPr/>
        </p:nvGraphicFramePr>
        <p:xfrm>
          <a:off x="611188" y="1773238"/>
          <a:ext cx="8281987" cy="4678617"/>
        </p:xfrm>
        <a:graphic>
          <a:graphicData uri="http://schemas.openxmlformats.org/drawingml/2006/table">
            <a:tbl>
              <a:tblPr/>
              <a:tblGrid>
                <a:gridCol w="2219325"/>
                <a:gridCol w="3613150"/>
                <a:gridCol w="2449512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Сложность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Упражнение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Оценочное задание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 достигнут необходимый уровень  (1 балл)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Базовый уровень (2,3, (4,5) баллов) т.к.предложено 8 слов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Вставь пропущенные буквы: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вёсны - в…сна, окна -…кно, стёкла-ст…кло, слон - сл..ны, корм-к..рма, мир-м..ры, дар-д..ры, двор-дв..ры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Каждая правильно вставленная буква оценивается в 1 балл. Сколько баллов ты набрал?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Повышенный уровень (6,7,8 бал)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Выбери и вставь нужную букву.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Ст…кло (и/е), пл…сун (е/я),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тр…буна (и/е), кр..снеет  (а/о),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т…чить (а/о)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Каждая правильно вставленная буква оценивается в 1 балл. Сколько баллов ты набрал?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Максимальный уровень (9,10 баллов)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Подчеркни в каждой строчке слова для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проверки безударной гласной в корне.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Борьба - боролся, борец, борется.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Чистота – чистый, чистюля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Пернатый- перья, перо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Зернистый зерно, зёрна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Каждая правильно подчекнутая буква оценивается в 2 балла. Сколько баллов ты набрал?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smtClean="0"/>
              <a:t>7-е правило</a:t>
            </a:r>
            <a:r>
              <a:rPr lang="ru-RU" sz="2400" i="1" smtClean="0"/>
              <a:t>. «Как выводить итоговые оценки и отметки?». </a:t>
            </a:r>
          </a:p>
          <a:p>
            <a:r>
              <a:rPr lang="ru-RU" sz="2400" b="1" smtClean="0"/>
              <a:t>Итоговая оценка</a:t>
            </a:r>
            <a:r>
              <a:rPr lang="ru-RU" sz="2400" smtClean="0"/>
              <a:t> – характеристика уровня продемонстрированных умений. </a:t>
            </a:r>
          </a:p>
          <a:p>
            <a:r>
              <a:rPr lang="ru-RU" sz="2400" b="1" smtClean="0"/>
              <a:t>Итоговая отметка</a:t>
            </a:r>
            <a:r>
              <a:rPr lang="ru-RU" sz="2400" smtClean="0"/>
              <a:t> – среднее арифметическое текущих отметок (выставленных с согласия ученика) и обязательных отметок за проверочные и контрольные работы с учётом их пересдачи.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Подробно можно познакомиться в примерной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ООП «Школа – 2100» кн.1 изд-во Баласс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При безотметочном обучении используются средства оценивания, с одной стороны, позволяющие зафиксировать индивидуальное продвижение каждого ребёнка; с другой стороны, не провоцирующие учителя на сравнение детей между собой, на ранжирование по успеваемости.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Что это за средства оценивания?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Это, например, </a:t>
            </a:r>
            <a:r>
              <a:rPr lang="ru-RU" sz="2400" b="1" smtClean="0"/>
              <a:t>Листы индивидуальных</a:t>
            </a:r>
            <a:r>
              <a:rPr lang="ru-RU" sz="2400" smtClean="0"/>
              <a:t> </a:t>
            </a:r>
            <a:r>
              <a:rPr lang="ru-RU" sz="2400" b="1" smtClean="0"/>
              <a:t>достижений</a:t>
            </a:r>
            <a:r>
              <a:rPr lang="ru-RU" sz="2400" smtClean="0"/>
              <a:t>, в которых отмечаются уровни учебных достижений по множеству параметров. </a:t>
            </a:r>
          </a:p>
          <a:p>
            <a:r>
              <a:rPr lang="ru-RU" sz="2400" smtClean="0"/>
              <a:t>Постепенно вводится цветовое самооценивание. </a:t>
            </a:r>
          </a:p>
          <a:p>
            <a:r>
              <a:rPr lang="ru-RU" sz="2400" smtClean="0"/>
              <a:t>В </a:t>
            </a:r>
            <a:r>
              <a:rPr lang="ru-RU" sz="2400" b="1" smtClean="0"/>
              <a:t>Листах учебных достижений</a:t>
            </a:r>
            <a:r>
              <a:rPr lang="ru-RU" sz="2400" smtClean="0"/>
              <a:t>  ученики могут закрашивать квадраты определенным цветом, например, зеленым – уверен в своих знаниях, желтым, если есть недопонимание, красным – нужна помощь.</a:t>
            </a:r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Продвижение ребёнка в ходе изучения темы в ряде случаев полезно отмечать в виде дроби, знаменатель которой показывает количество ошибок, сделанных в предыдущей работе, а числитель – количество ошибок в данной работе.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8001000" cy="4822825"/>
          </a:xfrm>
        </p:spPr>
        <p:txBody>
          <a:bodyPr/>
          <a:lstStyle/>
          <a:p>
            <a:r>
              <a:rPr lang="ru-RU" sz="2400" smtClean="0"/>
              <a:t>Примеры заданий на предметном материале для диагностики сформированности мыслительных операций, среди которых выделены анализ, синтез, умение сравнивать, установление причинно-следственных связей (или логика) и обобщение: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1) </a:t>
            </a:r>
            <a:r>
              <a:rPr lang="ru-RU" sz="2400" b="1" smtClean="0"/>
              <a:t>Анализ</a:t>
            </a:r>
            <a:r>
              <a:rPr lang="ru-RU" sz="2400" smtClean="0"/>
              <a:t> (найди соответствие между понятиями и определениями, между формулами и определениями, между рисунками и определениями; в тексте подчеркни все слова, относящиеся к….).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125538"/>
            <a:ext cx="8001000" cy="4894262"/>
          </a:xfrm>
        </p:spPr>
        <p:txBody>
          <a:bodyPr/>
          <a:lstStyle/>
          <a:p>
            <a:r>
              <a:rPr lang="ru-RU" sz="2400" smtClean="0"/>
              <a:t>1.Найди соответствие между понятиями и определениями: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Имя прилагательное. Эта часть речи отвечает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                              на вопросы кто? что?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                              и указывает на предмет,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                               не называя его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Местоимение.            Эта часть речи служит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                             для связи слов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                              в предложении.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Предлог.                    Эта часть речи отвечает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                              на вопросы какой?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                              какая? какое? какие?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71563"/>
            <a:ext cx="8001000" cy="4948237"/>
          </a:xfrm>
        </p:spPr>
        <p:txBody>
          <a:bodyPr/>
          <a:lstStyle/>
          <a:p>
            <a:endParaRPr lang="ru-RU" sz="2400" smtClean="0"/>
          </a:p>
          <a:p>
            <a:endParaRPr lang="ru-RU" sz="2400" smtClean="0"/>
          </a:p>
          <a:p>
            <a:r>
              <a:rPr lang="ru-RU" sz="2400" smtClean="0"/>
              <a:t>2.Среди данных слов подчеркни только те, которые употреблены с предлогами: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</a:t>
            </a:r>
            <a:r>
              <a:rPr lang="ru-RU" sz="2400" i="1" smtClean="0"/>
              <a:t>за другом, между рядами, и лес, около школы</a:t>
            </a:r>
            <a:endParaRPr lang="ru-RU" sz="2400" smtClean="0"/>
          </a:p>
          <a:p>
            <a:r>
              <a:rPr lang="ru-RU" sz="2400" smtClean="0"/>
              <a:t>3.Подчеркни только те слова, которые соответствуют схеме: ¬  ͡   Λ □</a:t>
            </a:r>
          </a:p>
          <a:p>
            <a:pPr>
              <a:buFont typeface="Wingdings" pitchFamily="2" charset="2"/>
              <a:buNone/>
            </a:pPr>
            <a:r>
              <a:rPr lang="ru-RU" sz="2400" i="1" smtClean="0"/>
              <a:t>    Завиток, подножка, приготовил, закопал, закладка</a:t>
            </a:r>
            <a:endParaRPr lang="ru-RU" sz="2400" smtClean="0"/>
          </a:p>
          <a:p>
            <a:pPr>
              <a:buFont typeface="Wingdings" pitchFamily="2" charset="2"/>
              <a:buNone/>
            </a:pPr>
            <a:endParaRPr lang="ru-RU" sz="2400" b="1" smtClean="0"/>
          </a:p>
          <a:p>
            <a:pPr>
              <a:buFont typeface="Wingdings" pitchFamily="2" charset="2"/>
              <a:buNone/>
            </a:pPr>
            <a:endParaRPr lang="ru-RU" sz="2400" b="1" smtClean="0"/>
          </a:p>
          <a:p>
            <a:pPr>
              <a:buFont typeface="Wingdings" pitchFamily="2" charset="2"/>
              <a:buNone/>
            </a:pPr>
            <a:endParaRPr lang="ru-RU" sz="2400" b="1" smtClean="0"/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33375"/>
            <a:ext cx="8001000" cy="647700"/>
          </a:xfrm>
        </p:spPr>
        <p:txBody>
          <a:bodyPr/>
          <a:lstStyle/>
          <a:p>
            <a:pPr algn="ctr"/>
            <a:r>
              <a:rPr lang="ru-RU" sz="2800" b="1" smtClean="0"/>
              <a:t>Оценивание учебных достижений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001000" cy="4876800"/>
          </a:xfrm>
        </p:spPr>
        <p:txBody>
          <a:bodyPr/>
          <a:lstStyle/>
          <a:p>
            <a:r>
              <a:rPr lang="ru-RU" sz="2400" b="1" smtClean="0"/>
              <a:t>Анализ.</a:t>
            </a:r>
            <a:endParaRPr lang="ru-RU" sz="2400" smtClean="0"/>
          </a:p>
          <a:p>
            <a:r>
              <a:rPr lang="ru-RU" sz="2400" smtClean="0"/>
              <a:t>1.Среди примеров подчеркни только те, где в частном будет число с остатком :</a:t>
            </a:r>
          </a:p>
          <a:p>
            <a:r>
              <a:rPr lang="ru-RU" sz="2400" smtClean="0"/>
              <a:t>81  :  24 =                          74  :  14  =</a:t>
            </a:r>
          </a:p>
          <a:p>
            <a:r>
              <a:rPr lang="ru-RU" sz="2400" smtClean="0"/>
              <a:t>99  :  11 =                          70  :  13 =</a:t>
            </a:r>
          </a:p>
          <a:p>
            <a:r>
              <a:rPr lang="ru-RU" sz="2400" smtClean="0"/>
              <a:t>2. Соедини линиями равные значения:</a:t>
            </a:r>
          </a:p>
          <a:p>
            <a:r>
              <a:rPr lang="ru-RU" sz="2400" smtClean="0"/>
              <a:t>3 м 5 см                         1000 см</a:t>
            </a:r>
          </a:p>
          <a:p>
            <a:r>
              <a:rPr lang="ru-RU" sz="2400" smtClean="0"/>
              <a:t>48 дм                             100 дм</a:t>
            </a:r>
          </a:p>
          <a:p>
            <a:r>
              <a:rPr lang="ru-RU" sz="2400" smtClean="0"/>
              <a:t>10 дм                              305 см</a:t>
            </a:r>
          </a:p>
          <a:p>
            <a:r>
              <a:rPr lang="ru-RU" sz="2400" smtClean="0"/>
              <a:t>10 м                               4 м 8 дм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38">
  <a:themeElements>
    <a:clrScheme name="Тема Office 1">
      <a:dk1>
        <a:srgbClr val="000000"/>
      </a:dk1>
      <a:lt1>
        <a:srgbClr val="DBCDC4"/>
      </a:lt1>
      <a:dk2>
        <a:srgbClr val="000000"/>
      </a:dk2>
      <a:lt2>
        <a:srgbClr val="B2B2B2"/>
      </a:lt2>
      <a:accent1>
        <a:srgbClr val="E7CAB8"/>
      </a:accent1>
      <a:accent2>
        <a:srgbClr val="B49785"/>
      </a:accent2>
      <a:accent3>
        <a:srgbClr val="EAE3DE"/>
      </a:accent3>
      <a:accent4>
        <a:srgbClr val="000000"/>
      </a:accent4>
      <a:accent5>
        <a:srgbClr val="F1E1D8"/>
      </a:accent5>
      <a:accent6>
        <a:srgbClr val="A38878"/>
      </a:accent6>
      <a:hlink>
        <a:srgbClr val="803300"/>
      </a:hlink>
      <a:folHlink>
        <a:srgbClr val="5D320E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E7CAB8"/>
        </a:accent1>
        <a:accent2>
          <a:srgbClr val="B49785"/>
        </a:accent2>
        <a:accent3>
          <a:srgbClr val="EAE3DE"/>
        </a:accent3>
        <a:accent4>
          <a:srgbClr val="000000"/>
        </a:accent4>
        <a:accent5>
          <a:srgbClr val="F1E1D8"/>
        </a:accent5>
        <a:accent6>
          <a:srgbClr val="A38878"/>
        </a:accent6>
        <a:hlink>
          <a:srgbClr val="803300"/>
        </a:hlink>
        <a:folHlink>
          <a:srgbClr val="5D32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FF9B05"/>
        </a:accent1>
        <a:accent2>
          <a:srgbClr val="FF0100"/>
        </a:accent2>
        <a:accent3>
          <a:srgbClr val="EAE3DE"/>
        </a:accent3>
        <a:accent4>
          <a:srgbClr val="000000"/>
        </a:accent4>
        <a:accent5>
          <a:srgbClr val="FFCBAA"/>
        </a:accent5>
        <a:accent6>
          <a:srgbClr val="E70100"/>
        </a:accent6>
        <a:hlink>
          <a:srgbClr val="6B2C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09FF05"/>
        </a:accent1>
        <a:accent2>
          <a:srgbClr val="056DFF"/>
        </a:accent2>
        <a:accent3>
          <a:srgbClr val="EAE3DE"/>
        </a:accent3>
        <a:accent4>
          <a:srgbClr val="000000"/>
        </a:accent4>
        <a:accent5>
          <a:srgbClr val="AAFFAA"/>
        </a:accent5>
        <a:accent6>
          <a:srgbClr val="0462E7"/>
        </a:accent6>
        <a:hlink>
          <a:srgbClr val="6B2D00"/>
        </a:hlink>
        <a:folHlink>
          <a:srgbClr val="00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6E05"/>
        </a:accent2>
        <a:accent3>
          <a:srgbClr val="EAE3DE"/>
        </a:accent3>
        <a:accent4>
          <a:srgbClr val="000000"/>
        </a:accent4>
        <a:accent5>
          <a:srgbClr val="FFFFAA"/>
        </a:accent5>
        <a:accent6>
          <a:srgbClr val="E76304"/>
        </a:accent6>
        <a:hlink>
          <a:srgbClr val="00476B"/>
        </a:hlink>
        <a:folHlink>
          <a:srgbClr val="420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7CAB8"/>
        </a:accent1>
        <a:accent2>
          <a:srgbClr val="B49785"/>
        </a:accent2>
        <a:accent3>
          <a:srgbClr val="FFFFFF"/>
        </a:accent3>
        <a:accent4>
          <a:srgbClr val="000000"/>
        </a:accent4>
        <a:accent5>
          <a:srgbClr val="F1E1D8"/>
        </a:accent5>
        <a:accent6>
          <a:srgbClr val="A38878"/>
        </a:accent6>
        <a:hlink>
          <a:srgbClr val="803300"/>
        </a:hlink>
        <a:folHlink>
          <a:srgbClr val="5D32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9B05"/>
        </a:accent1>
        <a:accent2>
          <a:srgbClr val="FF0100"/>
        </a:accent2>
        <a:accent3>
          <a:srgbClr val="FFFFFF"/>
        </a:accent3>
        <a:accent4>
          <a:srgbClr val="000000"/>
        </a:accent4>
        <a:accent5>
          <a:srgbClr val="FFCBAA"/>
        </a:accent5>
        <a:accent6>
          <a:srgbClr val="E70100"/>
        </a:accent6>
        <a:hlink>
          <a:srgbClr val="6B2C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9FF05"/>
        </a:accent1>
        <a:accent2>
          <a:srgbClr val="056DFF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462E7"/>
        </a:accent6>
        <a:hlink>
          <a:srgbClr val="6B2D00"/>
        </a:hlink>
        <a:folHlink>
          <a:srgbClr val="00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6E05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E76304"/>
        </a:accent6>
        <a:hlink>
          <a:srgbClr val="00476B"/>
        </a:hlink>
        <a:folHlink>
          <a:srgbClr val="420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3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38">
  <a:themeElements>
    <a:clrScheme name="Тема Office 1">
      <a:dk1>
        <a:srgbClr val="000000"/>
      </a:dk1>
      <a:lt1>
        <a:srgbClr val="DBCDC4"/>
      </a:lt1>
      <a:dk2>
        <a:srgbClr val="000000"/>
      </a:dk2>
      <a:lt2>
        <a:srgbClr val="B2B2B2"/>
      </a:lt2>
      <a:accent1>
        <a:srgbClr val="E7CAB8"/>
      </a:accent1>
      <a:accent2>
        <a:srgbClr val="B49785"/>
      </a:accent2>
      <a:accent3>
        <a:srgbClr val="EAE3DE"/>
      </a:accent3>
      <a:accent4>
        <a:srgbClr val="000000"/>
      </a:accent4>
      <a:accent5>
        <a:srgbClr val="F1E1D8"/>
      </a:accent5>
      <a:accent6>
        <a:srgbClr val="A38878"/>
      </a:accent6>
      <a:hlink>
        <a:srgbClr val="803300"/>
      </a:hlink>
      <a:folHlink>
        <a:srgbClr val="5D320E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E7CAB8"/>
        </a:accent1>
        <a:accent2>
          <a:srgbClr val="B49785"/>
        </a:accent2>
        <a:accent3>
          <a:srgbClr val="EAE3DE"/>
        </a:accent3>
        <a:accent4>
          <a:srgbClr val="000000"/>
        </a:accent4>
        <a:accent5>
          <a:srgbClr val="F1E1D8"/>
        </a:accent5>
        <a:accent6>
          <a:srgbClr val="A38878"/>
        </a:accent6>
        <a:hlink>
          <a:srgbClr val="803300"/>
        </a:hlink>
        <a:folHlink>
          <a:srgbClr val="5D32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FF9B05"/>
        </a:accent1>
        <a:accent2>
          <a:srgbClr val="FF0100"/>
        </a:accent2>
        <a:accent3>
          <a:srgbClr val="EAE3DE"/>
        </a:accent3>
        <a:accent4>
          <a:srgbClr val="000000"/>
        </a:accent4>
        <a:accent5>
          <a:srgbClr val="FFCBAA"/>
        </a:accent5>
        <a:accent6>
          <a:srgbClr val="E70100"/>
        </a:accent6>
        <a:hlink>
          <a:srgbClr val="6B2C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09FF05"/>
        </a:accent1>
        <a:accent2>
          <a:srgbClr val="056DFF"/>
        </a:accent2>
        <a:accent3>
          <a:srgbClr val="EAE3DE"/>
        </a:accent3>
        <a:accent4>
          <a:srgbClr val="000000"/>
        </a:accent4>
        <a:accent5>
          <a:srgbClr val="AAFFAA"/>
        </a:accent5>
        <a:accent6>
          <a:srgbClr val="0462E7"/>
        </a:accent6>
        <a:hlink>
          <a:srgbClr val="6B2D00"/>
        </a:hlink>
        <a:folHlink>
          <a:srgbClr val="00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BCDC4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6E05"/>
        </a:accent2>
        <a:accent3>
          <a:srgbClr val="EAE3DE"/>
        </a:accent3>
        <a:accent4>
          <a:srgbClr val="000000"/>
        </a:accent4>
        <a:accent5>
          <a:srgbClr val="FFFFAA"/>
        </a:accent5>
        <a:accent6>
          <a:srgbClr val="E76304"/>
        </a:accent6>
        <a:hlink>
          <a:srgbClr val="00476B"/>
        </a:hlink>
        <a:folHlink>
          <a:srgbClr val="420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7CAB8"/>
        </a:accent1>
        <a:accent2>
          <a:srgbClr val="B49785"/>
        </a:accent2>
        <a:accent3>
          <a:srgbClr val="FFFFFF"/>
        </a:accent3>
        <a:accent4>
          <a:srgbClr val="000000"/>
        </a:accent4>
        <a:accent5>
          <a:srgbClr val="F1E1D8"/>
        </a:accent5>
        <a:accent6>
          <a:srgbClr val="A38878"/>
        </a:accent6>
        <a:hlink>
          <a:srgbClr val="803300"/>
        </a:hlink>
        <a:folHlink>
          <a:srgbClr val="5D32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9B05"/>
        </a:accent1>
        <a:accent2>
          <a:srgbClr val="FF0100"/>
        </a:accent2>
        <a:accent3>
          <a:srgbClr val="FFFFFF"/>
        </a:accent3>
        <a:accent4>
          <a:srgbClr val="000000"/>
        </a:accent4>
        <a:accent5>
          <a:srgbClr val="FFCBAA"/>
        </a:accent5>
        <a:accent6>
          <a:srgbClr val="E70100"/>
        </a:accent6>
        <a:hlink>
          <a:srgbClr val="6B2C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9FF05"/>
        </a:accent1>
        <a:accent2>
          <a:srgbClr val="056DFF"/>
        </a:accent2>
        <a:accent3>
          <a:srgbClr val="FFFFFF"/>
        </a:accent3>
        <a:accent4>
          <a:srgbClr val="000000"/>
        </a:accent4>
        <a:accent5>
          <a:srgbClr val="AAFFAA"/>
        </a:accent5>
        <a:accent6>
          <a:srgbClr val="0462E7"/>
        </a:accent6>
        <a:hlink>
          <a:srgbClr val="6B2D00"/>
        </a:hlink>
        <a:folHlink>
          <a:srgbClr val="00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6E05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E76304"/>
        </a:accent6>
        <a:hlink>
          <a:srgbClr val="00476B"/>
        </a:hlink>
        <a:folHlink>
          <a:srgbClr val="420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Тема38</Template>
  <TotalTime>2416</TotalTime>
  <Words>8029</Words>
  <Application>Microsoft Office PowerPoint</Application>
  <PresentationFormat>Экран (4:3)</PresentationFormat>
  <Paragraphs>620</Paragraphs>
  <Slides>114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114</vt:i4>
      </vt:variant>
    </vt:vector>
  </HeadingPairs>
  <TitlesOfParts>
    <vt:vector size="123" baseType="lpstr">
      <vt:lpstr>Arial</vt:lpstr>
      <vt:lpstr>Verdana</vt:lpstr>
      <vt:lpstr>Wingdings</vt:lpstr>
      <vt:lpstr>Calibri</vt:lpstr>
      <vt:lpstr>Тема38</vt:lpstr>
      <vt:lpstr>Изящная</vt:lpstr>
      <vt:lpstr>Тема37</vt:lpstr>
      <vt:lpstr>1_Тема38</vt:lpstr>
      <vt:lpstr>1_Изящная</vt:lpstr>
      <vt:lpstr>Система оценивания в условиях реализации ФГОС НОО</vt:lpstr>
      <vt:lpstr>Основные результаты НОО</vt:lpstr>
      <vt:lpstr>  </vt:lpstr>
      <vt:lpstr>   </vt:lpstr>
      <vt:lpstr>   </vt:lpstr>
      <vt:lpstr>Особенности предлагаемой системы оценки</vt:lpstr>
      <vt:lpstr>Особенности предлагаемой системы оценки</vt:lpstr>
      <vt:lpstr>Особенности предлагаемой системы оценки</vt:lpstr>
      <vt:lpstr>Особенности предлагаемой системы оценки</vt:lpstr>
      <vt:lpstr>Планируемые результаты как основа системы оценки достижения требований стандарта </vt:lpstr>
      <vt:lpstr>Оценка личностных, метапредметных и предметных результатов</vt:lpstr>
      <vt:lpstr>Особенности оценки личностных результатов</vt:lpstr>
      <vt:lpstr>Особенности оценки личностных результатов </vt:lpstr>
      <vt:lpstr>Особенности личностных результатов</vt:lpstr>
      <vt:lpstr>Оценка метапредметных результатов</vt:lpstr>
      <vt:lpstr>Оценка метапредметных результатов</vt:lpstr>
      <vt:lpstr>Оценка метапредметных результатов</vt:lpstr>
      <vt:lpstr>Оценка предметных результатов</vt:lpstr>
      <vt:lpstr>Оценка предметных результатов</vt:lpstr>
      <vt:lpstr>Оценка предметных результатов</vt:lpstr>
      <vt:lpstr>Оценка предметных результатов</vt:lpstr>
      <vt:lpstr>Оценка предметных результатов</vt:lpstr>
      <vt:lpstr>Процедуры и механизмы оценки. Внешняя и внутрення оценка в начальной школе. Портфолио. Итоговая оценка.</vt:lpstr>
      <vt:lpstr>Соотношение внешней и внутренней оценки на начальной ступени образования. Итоговая оценка.</vt:lpstr>
      <vt:lpstr>Соотношение внешней и внутренней оценки на начальной ступени образования. Итоговая оценка.</vt:lpstr>
      <vt:lpstr>Соотношение внешней и внутренней оценки на начальной ступени образования. Итоговая оценка.</vt:lpstr>
      <vt:lpstr>Соотношение внешней и внутренней оценки на начальной ступени образования. Итоговая оценка.</vt:lpstr>
      <vt:lpstr>Соотношение внешней и внутренней оценки на начальной ступени образования. Итоговая оценка.</vt:lpstr>
      <vt:lpstr>Соотношение внешней и внутренней оценки на начальной ступени образования. Итоговая оценка.</vt:lpstr>
      <vt:lpstr>Соотношение внешней и внутренней оценки на начальной ступени образования. Итоговая оценка.</vt:lpstr>
      <vt:lpstr>Соотношение внешней и внутренней оценки на начальной ступени образования. Итоговая оценка.</vt:lpstr>
      <vt:lpstr>Организация накопительной системы оценки. Портфолио.</vt:lpstr>
      <vt:lpstr>Организация накопительной системы оценки. Портфолио.</vt:lpstr>
      <vt:lpstr>Организация накопительной системы оценки. Портфолио.</vt:lpstr>
      <vt:lpstr>Организация накопительной системы оценки. Портфолио.</vt:lpstr>
      <vt:lpstr>Организация накопительной системы оценки. Портфолио.</vt:lpstr>
      <vt:lpstr>Итоговая оценка выпускника и её использование в системе образования</vt:lpstr>
      <vt:lpstr>Итоговая оценка выпускника и её использование в системе образования</vt:lpstr>
      <vt:lpstr>Итоговая оценка выпускника и её использование в системе образования</vt:lpstr>
      <vt:lpstr>Итоговая оценка выпускника и её использование в системе образования</vt:lpstr>
      <vt:lpstr>Итоговая оценка выпускника и её использование в системе образования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Измерительные материалы для итоговой оценки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  <vt:lpstr>Оценивание учебных достижений</vt:lpstr>
    </vt:vector>
  </TitlesOfParts>
  <Company>НИРО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ФГОС НОО Итоги первого года</dc:title>
  <dc:creator>329 каб</dc:creator>
  <cp:lastModifiedBy>Елена</cp:lastModifiedBy>
  <cp:revision>227</cp:revision>
  <dcterms:created xsi:type="dcterms:W3CDTF">2011-09-20T12:27:23Z</dcterms:created>
  <dcterms:modified xsi:type="dcterms:W3CDTF">2015-02-26T07:19:20Z</dcterms:modified>
</cp:coreProperties>
</file>